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83" r:id="rId4"/>
    <p:sldId id="267" r:id="rId5"/>
    <p:sldId id="259" r:id="rId6"/>
    <p:sldId id="280" r:id="rId7"/>
    <p:sldId id="258" r:id="rId8"/>
    <p:sldId id="289" r:id="rId9"/>
    <p:sldId id="260" r:id="rId10"/>
    <p:sldId id="291" r:id="rId11"/>
    <p:sldId id="275" r:id="rId12"/>
    <p:sldId id="278" r:id="rId13"/>
    <p:sldId id="263" r:id="rId14"/>
    <p:sldId id="277" r:id="rId15"/>
    <p:sldId id="282" r:id="rId16"/>
    <p:sldId id="286" r:id="rId17"/>
    <p:sldId id="287" r:id="rId18"/>
    <p:sldId id="290" r:id="rId19"/>
    <p:sldId id="269" r:id="rId20"/>
    <p:sldId id="279" r:id="rId21"/>
  </p:sldIdLst>
  <p:sldSz cx="18288000" cy="10287000"/>
  <p:notesSz cx="6858000" cy="9144000"/>
  <p:embeddedFontLst>
    <p:embeddedFont>
      <p:font typeface="Verdana Pro Semibold" panose="020B0604020202020204" charset="0"/>
      <p:bold r:id="rId23"/>
      <p:boldItalic r:id="rId24"/>
    </p:embeddedFont>
    <p:embeddedFont>
      <p:font typeface="Noto Sans Italics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Libre Baskerville" panose="020B0604020202020204" charset="0"/>
      <p:bold r:id="rId30"/>
    </p:embeddedFont>
    <p:embeddedFont>
      <p:font typeface="Arial Black" panose="020B0A04020102020204" pitchFamily="34" charset="0"/>
      <p:bold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  <p:embeddedFont>
      <p:font typeface="Montserrat Bold" panose="020B0604020202020204" charset="-52"/>
      <p:regular r:id="rId36"/>
    </p:embeddedFont>
    <p:embeddedFont>
      <p:font typeface="Aharoni" panose="020B0604020202020204" charset="0"/>
      <p:bold r:id="rId37"/>
    </p:embeddedFont>
    <p:embeddedFont>
      <p:font typeface="Georgia" panose="02040502050405020303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  <p:cmAuthor id="2" name="Компьютер" initials="К" lastIdx="1" clrIdx="1">
    <p:extLst>
      <p:ext uri="{19B8F6BF-5375-455C-9EA6-DF929625EA0E}">
        <p15:presenceInfo xmlns:p15="http://schemas.microsoft.com/office/powerpoint/2012/main" userId="Компьютер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E97"/>
    <a:srgbClr val="2994E5"/>
    <a:srgbClr val="A7F4FE"/>
    <a:srgbClr val="B0F6FE"/>
    <a:srgbClr val="AAF1FD"/>
    <a:srgbClr val="B5F8FF"/>
    <a:srgbClr val="E4F2FC"/>
    <a:srgbClr val="FE1644"/>
    <a:srgbClr val="7030A0"/>
    <a:srgbClr val="00C2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 autoAdjust="0"/>
    <p:restoredTop sz="95332" autoAdjust="0"/>
  </p:normalViewPr>
  <p:slideViewPr>
    <p:cSldViewPr>
      <p:cViewPr varScale="1">
        <p:scale>
          <a:sx n="54" d="100"/>
          <a:sy n="54" d="100"/>
        </p:scale>
        <p:origin x="1128" y="1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4"/>
            </a:solidFill>
            <a:ln w="38100" cap="flat" cmpd="sng" algn="ctr">
              <a:solidFill>
                <a:schemeClr val="tx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B38D-424F-AC1D-7C322AD909C8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38100" cap="flat" cmpd="sng" algn="ctr">
                <a:solidFill>
                  <a:schemeClr val="tx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474-43B5-8BB7-46EC62004ACF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38D-424F-AC1D-7C322AD909C8}"/>
              </c:ext>
            </c:extLst>
          </c:dPt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</c:v>
                </c:pt>
                <c:pt idx="1">
                  <c:v>29</c:v>
                </c:pt>
                <c:pt idx="2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8D-424F-AC1D-7C322AD909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38100" cap="flat" cmpd="sng" algn="ctr">
              <a:solidFill>
                <a:schemeClr val="tx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C9-4AC5-80AE-C46528939C5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38100" cap="flat" cmpd="sng" algn="ctr">
                <a:solidFill>
                  <a:schemeClr val="tx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F1C9-4AC5-80AE-C46528939C53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A4C-427C-8396-FFA6119412A6}"/>
              </c:ext>
            </c:extLst>
          </c:dPt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9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C9-4AC5-80AE-C46528939C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0.63023</cdr:x>
      <cdr:y>0.4707</cdr:y>
    </cdr:from>
    <cdr:to>
      <cdr:x>0.73166</cdr:x>
      <cdr:y>0.60106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266299" y="1969620"/>
          <a:ext cx="686619" cy="54548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200" dirty="0"/>
            <a:t>21</a:t>
          </a:r>
        </a:p>
      </cdr:txBody>
    </cdr:sp>
  </cdr:relSizeAnchor>
  <cdr:relSizeAnchor xmlns:cdr="http://schemas.openxmlformats.org/drawingml/2006/chartDrawing">
    <cdr:from>
      <cdr:x>0.54608</cdr:x>
      <cdr:y>0.14017</cdr:y>
    </cdr:from>
    <cdr:to>
      <cdr:x>0.65997</cdr:x>
      <cdr:y>0.29484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696593" y="586532"/>
          <a:ext cx="770965" cy="64720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3600" dirty="0"/>
            <a:t>29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47558-A749-48BA-B27E-588F69847CC4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FB658-BBA9-44A1-80C3-A23E34B738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20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FB658-BBA9-44A1-80C3-A23E34B738E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808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FB658-BBA9-44A1-80C3-A23E34B738E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34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FB658-BBA9-44A1-80C3-A23E34B738E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430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FB658-BBA9-44A1-80C3-A23E34B738E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187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FB658-BBA9-44A1-80C3-A23E34B738E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598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FB658-BBA9-44A1-80C3-A23E34B738E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706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FB658-BBA9-44A1-80C3-A23E34B738E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781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FB658-BBA9-44A1-80C3-A23E34B738E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26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FB658-BBA9-44A1-80C3-A23E34B738E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578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FB658-BBA9-44A1-80C3-A23E34B738E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076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3.e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85;p13">
            <a:extLst>
              <a:ext uri="{FF2B5EF4-FFF2-40B4-BE49-F238E27FC236}">
                <a16:creationId xmlns:a16="http://schemas.microsoft.com/office/drawing/2014/main" id="{AA064560-7FEE-402E-8096-628287892C75}"/>
              </a:ext>
            </a:extLst>
          </p:cNvPr>
          <p:cNvSpPr/>
          <p:nvPr/>
        </p:nvSpPr>
        <p:spPr>
          <a:xfrm>
            <a:off x="3780729" y="-1581711"/>
            <a:ext cx="6062893" cy="5148652"/>
          </a:xfrm>
          <a:custGeom>
            <a:avLst/>
            <a:gdLst/>
            <a:ahLst/>
            <a:cxnLst/>
            <a:rect l="l" t="t" r="r" b="b"/>
            <a:pathLst>
              <a:path w="6326018" h="5372100" extrusionOk="0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</p:sp>
      <p:sp>
        <p:nvSpPr>
          <p:cNvPr id="23" name="Google Shape;86;p13">
            <a:extLst>
              <a:ext uri="{FF2B5EF4-FFF2-40B4-BE49-F238E27FC236}">
                <a16:creationId xmlns:a16="http://schemas.microsoft.com/office/drawing/2014/main" id="{B8F9B7E1-EFF8-4C4D-9B43-22706EF627DC}"/>
              </a:ext>
            </a:extLst>
          </p:cNvPr>
          <p:cNvSpPr/>
          <p:nvPr/>
        </p:nvSpPr>
        <p:spPr>
          <a:xfrm>
            <a:off x="14565718" y="4465570"/>
            <a:ext cx="5789843" cy="5014545"/>
          </a:xfrm>
          <a:custGeom>
            <a:avLst/>
            <a:gdLst/>
            <a:ahLst/>
            <a:cxnLst/>
            <a:rect l="l" t="t" r="r" b="b"/>
            <a:pathLst>
              <a:path w="6202680" h="5372100" extrusionOk="0">
                <a:moveTo>
                  <a:pt x="4652010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652010" y="5372100"/>
                </a:lnTo>
                <a:lnTo>
                  <a:pt x="6202680" y="2686050"/>
                </a:lnTo>
                <a:lnTo>
                  <a:pt x="4652010" y="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24" name="Google Shape;87;p13">
            <a:extLst>
              <a:ext uri="{FF2B5EF4-FFF2-40B4-BE49-F238E27FC236}">
                <a16:creationId xmlns:a16="http://schemas.microsoft.com/office/drawing/2014/main" id="{B2314BAD-8C03-4C16-AA43-D284FCBCEC63}"/>
              </a:ext>
            </a:extLst>
          </p:cNvPr>
          <p:cNvSpPr/>
          <p:nvPr/>
        </p:nvSpPr>
        <p:spPr>
          <a:xfrm>
            <a:off x="8292206" y="1258215"/>
            <a:ext cx="7407672" cy="6414710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26" name="Google Shape;89;p13">
            <a:extLst>
              <a:ext uri="{FF2B5EF4-FFF2-40B4-BE49-F238E27FC236}">
                <a16:creationId xmlns:a16="http://schemas.microsoft.com/office/drawing/2014/main" id="{3DF5499C-1F9F-4AEC-9F73-0C9EB85E1EEE}"/>
              </a:ext>
            </a:extLst>
          </p:cNvPr>
          <p:cNvSpPr/>
          <p:nvPr/>
        </p:nvSpPr>
        <p:spPr>
          <a:xfrm>
            <a:off x="8292206" y="-5678257"/>
            <a:ext cx="7428341" cy="6433636"/>
          </a:xfrm>
          <a:custGeom>
            <a:avLst/>
            <a:gdLst/>
            <a:ahLst/>
            <a:cxnLst/>
            <a:rect l="l" t="t" r="r" b="b"/>
            <a:pathLst>
              <a:path w="6202680" h="5372100" extrusionOk="0">
                <a:moveTo>
                  <a:pt x="4652010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652010" y="5372100"/>
                </a:lnTo>
                <a:lnTo>
                  <a:pt x="6202680" y="2686050"/>
                </a:lnTo>
                <a:lnTo>
                  <a:pt x="4652010" y="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28" name="Google Shape;85;p13">
            <a:extLst>
              <a:ext uri="{FF2B5EF4-FFF2-40B4-BE49-F238E27FC236}">
                <a16:creationId xmlns:a16="http://schemas.microsoft.com/office/drawing/2014/main" id="{2628EA56-92A1-4C82-9D0A-DD5B0CC34C19}"/>
              </a:ext>
            </a:extLst>
          </p:cNvPr>
          <p:cNvSpPr/>
          <p:nvPr/>
        </p:nvSpPr>
        <p:spPr>
          <a:xfrm>
            <a:off x="14306523" y="-1316111"/>
            <a:ext cx="6062893" cy="5148652"/>
          </a:xfrm>
          <a:custGeom>
            <a:avLst/>
            <a:gdLst/>
            <a:ahLst/>
            <a:cxnLst/>
            <a:rect l="l" t="t" r="r" b="b"/>
            <a:pathLst>
              <a:path w="6326018" h="5372100" extrusionOk="0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</p:sp>
      <p:cxnSp>
        <p:nvCxnSpPr>
          <p:cNvPr id="29" name="Google Shape;90;p13">
            <a:extLst>
              <a:ext uri="{FF2B5EF4-FFF2-40B4-BE49-F238E27FC236}">
                <a16:creationId xmlns:a16="http://schemas.microsoft.com/office/drawing/2014/main" id="{64CD1C85-58C4-4AF1-97A6-F20EAEA0F191}"/>
              </a:ext>
            </a:extLst>
          </p:cNvPr>
          <p:cNvCxnSpPr/>
          <p:nvPr/>
        </p:nvCxnSpPr>
        <p:spPr>
          <a:xfrm>
            <a:off x="-1066800" y="5448300"/>
            <a:ext cx="9144250" cy="0"/>
          </a:xfrm>
          <a:prstGeom prst="straightConnector1">
            <a:avLst/>
          </a:prstGeom>
          <a:noFill/>
          <a:ln w="38100" cap="flat" cmpd="sng">
            <a:solidFill>
              <a:srgbClr val="014E9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EE8E38A-B1D9-49A5-808C-5AE00B89157C}"/>
              </a:ext>
            </a:extLst>
          </p:cNvPr>
          <p:cNvSpPr txBox="1"/>
          <p:nvPr/>
        </p:nvSpPr>
        <p:spPr>
          <a:xfrm>
            <a:off x="228600" y="5905500"/>
            <a:ext cx="8839201" cy="378565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solidFill>
                  <a:srgbClr val="2994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«Внедрение систем освещения на пешеходных переходах»</a:t>
            </a:r>
            <a:endParaRPr lang="en-US" sz="6000" dirty="0">
              <a:solidFill>
                <a:srgbClr val="2994E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152;p17">
            <a:extLst>
              <a:ext uri="{FF2B5EF4-FFF2-40B4-BE49-F238E27FC236}">
                <a16:creationId xmlns:a16="http://schemas.microsoft.com/office/drawing/2014/main" id="{30E0F2F2-811F-41BE-A198-8346098F8E6E}"/>
              </a:ext>
            </a:extLst>
          </p:cNvPr>
          <p:cNvSpPr/>
          <p:nvPr/>
        </p:nvSpPr>
        <p:spPr>
          <a:xfrm rot="2700000">
            <a:off x="13249082" y="5348927"/>
            <a:ext cx="11970327" cy="10287000"/>
          </a:xfrm>
          <a:custGeom>
            <a:avLst/>
            <a:gdLst/>
            <a:ahLst/>
            <a:cxnLst/>
            <a:rect l="l" t="t" r="r" b="b"/>
            <a:pathLst>
              <a:path w="812800" h="698500" extrusionOk="0">
                <a:moveTo>
                  <a:pt x="812800" y="349250"/>
                </a:moveTo>
                <a:lnTo>
                  <a:pt x="609600" y="698500"/>
                </a:lnTo>
                <a:lnTo>
                  <a:pt x="203200" y="698500"/>
                </a:lnTo>
                <a:lnTo>
                  <a:pt x="0" y="349250"/>
                </a:lnTo>
                <a:lnTo>
                  <a:pt x="203200" y="0"/>
                </a:lnTo>
                <a:lnTo>
                  <a:pt x="609600" y="0"/>
                </a:lnTo>
                <a:lnTo>
                  <a:pt x="812800" y="349250"/>
                </a:lnTo>
                <a:close/>
              </a:path>
            </a:pathLst>
          </a:custGeom>
          <a:solidFill>
            <a:srgbClr val="2994E5">
              <a:alpha val="26000"/>
            </a:srgbClr>
          </a:solidFill>
          <a:ln>
            <a:noFill/>
          </a:ln>
        </p:spPr>
      </p:sp>
      <p:sp>
        <p:nvSpPr>
          <p:cNvPr id="41" name="Google Shape;152;p17">
            <a:extLst>
              <a:ext uri="{FF2B5EF4-FFF2-40B4-BE49-F238E27FC236}">
                <a16:creationId xmlns:a16="http://schemas.microsoft.com/office/drawing/2014/main" id="{9D9C948F-9D97-4FD0-BB41-B2F133FE7D28}"/>
              </a:ext>
            </a:extLst>
          </p:cNvPr>
          <p:cNvSpPr/>
          <p:nvPr/>
        </p:nvSpPr>
        <p:spPr>
          <a:xfrm rot="2400000">
            <a:off x="-6280609" y="-4485732"/>
            <a:ext cx="11970327" cy="10287000"/>
          </a:xfrm>
          <a:custGeom>
            <a:avLst/>
            <a:gdLst/>
            <a:ahLst/>
            <a:cxnLst/>
            <a:rect l="l" t="t" r="r" b="b"/>
            <a:pathLst>
              <a:path w="812800" h="698500" extrusionOk="0">
                <a:moveTo>
                  <a:pt x="812800" y="349250"/>
                </a:moveTo>
                <a:lnTo>
                  <a:pt x="609600" y="698500"/>
                </a:lnTo>
                <a:lnTo>
                  <a:pt x="203200" y="698500"/>
                </a:lnTo>
                <a:lnTo>
                  <a:pt x="0" y="349250"/>
                </a:lnTo>
                <a:lnTo>
                  <a:pt x="203200" y="0"/>
                </a:lnTo>
                <a:lnTo>
                  <a:pt x="609600" y="0"/>
                </a:lnTo>
                <a:lnTo>
                  <a:pt x="812800" y="349250"/>
                </a:lnTo>
                <a:close/>
              </a:path>
            </a:pathLst>
          </a:custGeom>
          <a:solidFill>
            <a:srgbClr val="2994E5">
              <a:alpha val="26000"/>
            </a:srgbClr>
          </a:solidFill>
          <a:ln>
            <a:noFill/>
          </a:ln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D22E8A-716E-48F4-9F60-75D3C5B51316}"/>
              </a:ext>
            </a:extLst>
          </p:cNvPr>
          <p:cNvSpPr txBox="1"/>
          <p:nvPr/>
        </p:nvSpPr>
        <p:spPr>
          <a:xfrm>
            <a:off x="-152400" y="419100"/>
            <a:ext cx="18770064" cy="11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ru-RU" sz="6600" dirty="0">
                <a:solidFill>
                  <a:srgbClr val="2994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Основные детали систем освещения</a:t>
            </a:r>
            <a:endParaRPr lang="en-US" sz="6600" u="none" dirty="0">
              <a:solidFill>
                <a:srgbClr val="2994E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247900"/>
            <a:ext cx="3798137" cy="32921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419" y="2265069"/>
            <a:ext cx="3804234" cy="32921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2409" y="2247899"/>
            <a:ext cx="3798137" cy="32921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00546" y="2247899"/>
            <a:ext cx="3804234" cy="32921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5648337"/>
            <a:ext cx="4267570" cy="114492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600" y="5700157"/>
            <a:ext cx="4267570" cy="113456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8800" y="5700157"/>
            <a:ext cx="4267570" cy="1134563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35000" y="5700157"/>
            <a:ext cx="4267570" cy="1134563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4263" y="7886700"/>
            <a:ext cx="3097036" cy="3657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1392" y="7923279"/>
            <a:ext cx="3097036" cy="365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2959" y="7941568"/>
            <a:ext cx="3097036" cy="3657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54145" y="7923279"/>
            <a:ext cx="3097036" cy="3657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9051634" y="49588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1" name="Google Shape;407;p32">
            <a:extLst>
              <a:ext uri="{FF2B5EF4-FFF2-40B4-BE49-F238E27FC236}">
                <a16:creationId xmlns:a16="http://schemas.microsoft.com/office/drawing/2014/main" id="{F1A9CDB8-DFE3-4CD7-925E-4C8BD17548BC}"/>
              </a:ext>
            </a:extLst>
          </p:cNvPr>
          <p:cNvSpPr txBox="1"/>
          <p:nvPr/>
        </p:nvSpPr>
        <p:spPr>
          <a:xfrm>
            <a:off x="1752320" y="8209175"/>
            <a:ext cx="3306074" cy="378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E4F2FC"/>
                </a:solidFill>
                <a:latin typeface="Arial Black" panose="020B0A04020102020204" pitchFamily="34" charset="0"/>
              </a:rPr>
              <a:t>Высокая устойчивость к атмосферным явлениям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E4F2FC"/>
                </a:solidFill>
                <a:latin typeface="Arial Black" panose="020B0A04020102020204" pitchFamily="34" charset="0"/>
              </a:rPr>
              <a:t>Высокая видимость для водителей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B63725-301C-443F-9A76-5598679B9C43}"/>
              </a:ext>
            </a:extLst>
          </p:cNvPr>
          <p:cNvSpPr txBox="1"/>
          <p:nvPr/>
        </p:nvSpPr>
        <p:spPr>
          <a:xfrm>
            <a:off x="5299497" y="8153134"/>
            <a:ext cx="4024666" cy="254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E4F2FC"/>
                </a:solidFill>
                <a:latin typeface="Arial Black" panose="020B0A04020102020204" pitchFamily="34" charset="0"/>
              </a:rPr>
              <a:t>Экологически чистые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E4F2FC"/>
                </a:solidFill>
                <a:latin typeface="Arial Black" panose="020B0A04020102020204" pitchFamily="34" charset="0"/>
              </a:rPr>
              <a:t>Экономически выгодные</a:t>
            </a:r>
          </a:p>
          <a:p>
            <a:pPr algn="ctr"/>
            <a:endParaRPr lang="ru-RU" sz="1700" dirty="0">
              <a:solidFill>
                <a:srgbClr val="E4F2FC"/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82EA2D-6278-47B1-B88F-D0EB3E92592C}"/>
              </a:ext>
            </a:extLst>
          </p:cNvPr>
          <p:cNvSpPr txBox="1"/>
          <p:nvPr/>
        </p:nvSpPr>
        <p:spPr>
          <a:xfrm>
            <a:off x="9414647" y="8133499"/>
            <a:ext cx="3532613" cy="178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E4F2FC"/>
                </a:solidFill>
                <a:latin typeface="Arial Black" panose="020B0A04020102020204" pitchFamily="34" charset="0"/>
              </a:rPr>
              <a:t>Улучшение видимости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E4F2FC"/>
                </a:solidFill>
                <a:latin typeface="Arial Black" panose="020B0A04020102020204" pitchFamily="34" charset="0"/>
              </a:rPr>
              <a:t>Желтые светофильтры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CED89D-022B-4755-9985-A4B3A481FC29}"/>
              </a:ext>
            </a:extLst>
          </p:cNvPr>
          <p:cNvSpPr txBox="1"/>
          <p:nvPr/>
        </p:nvSpPr>
        <p:spPr>
          <a:xfrm>
            <a:off x="13212560" y="8133466"/>
            <a:ext cx="3580205" cy="329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E4F2FC"/>
                </a:solidFill>
                <a:latin typeface="Arial Black" panose="020B0A04020102020204" pitchFamily="34" charset="0"/>
              </a:rPr>
              <a:t>Эффективность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E4F2FC"/>
                </a:solidFill>
                <a:latin typeface="Arial Black" panose="020B0A04020102020204" pitchFamily="34" charset="0"/>
              </a:rPr>
              <a:t>Удобство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700" dirty="0">
              <a:solidFill>
                <a:srgbClr val="E4F2FC"/>
              </a:solidFill>
              <a:latin typeface="Arial Black" panose="020B0A040201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700" dirty="0">
              <a:solidFill>
                <a:srgbClr val="E4F2FC"/>
              </a:solidFill>
              <a:latin typeface="Arial Black" panose="020B0A040201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46FF5B1-E723-4ED3-BFC5-EDCF85EC125B}"/>
              </a:ext>
            </a:extLst>
          </p:cNvPr>
          <p:cNvSpPr txBox="1"/>
          <p:nvPr/>
        </p:nvSpPr>
        <p:spPr>
          <a:xfrm>
            <a:off x="2495162" y="7023137"/>
            <a:ext cx="18197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0" i="0" dirty="0">
                <a:solidFill>
                  <a:srgbClr val="E1E3E6"/>
                </a:solidFill>
                <a:effectLst/>
                <a:latin typeface="Arial Black" panose="020B0A04020102020204" pitchFamily="34" charset="0"/>
              </a:rPr>
              <a:t>Опора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CD96F8-7C46-4761-88ED-61BC9F79E98F}"/>
              </a:ext>
            </a:extLst>
          </p:cNvPr>
          <p:cNvSpPr txBox="1"/>
          <p:nvPr/>
        </p:nvSpPr>
        <p:spPr>
          <a:xfrm>
            <a:off x="5184745" y="6806007"/>
            <a:ext cx="42475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E1E3E6"/>
                </a:solidFill>
                <a:latin typeface="Arial Black" panose="020B0A04020102020204" pitchFamily="34" charset="0"/>
              </a:rPr>
              <a:t>Солнечная</a:t>
            </a:r>
          </a:p>
          <a:p>
            <a:pPr algn="ctr"/>
            <a:r>
              <a:rPr lang="ru-RU" sz="2800" dirty="0">
                <a:solidFill>
                  <a:srgbClr val="E1E3E6"/>
                </a:solidFill>
                <a:latin typeface="Arial Black" panose="020B0A04020102020204" pitchFamily="34" charset="0"/>
              </a:rPr>
              <a:t>батарея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3A5467-1177-4E5C-9BC1-30A265EA58F8}"/>
              </a:ext>
            </a:extLst>
          </p:cNvPr>
          <p:cNvSpPr txBox="1"/>
          <p:nvPr/>
        </p:nvSpPr>
        <p:spPr>
          <a:xfrm>
            <a:off x="9713428" y="7023136"/>
            <a:ext cx="29804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E1E3E6"/>
                </a:solidFill>
                <a:latin typeface="Arial Black" panose="020B0A04020102020204" pitchFamily="34" charset="0"/>
              </a:rPr>
              <a:t>Прожектор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F901AE-3F04-46DD-93BF-74B672910768}"/>
              </a:ext>
            </a:extLst>
          </p:cNvPr>
          <p:cNvSpPr txBox="1"/>
          <p:nvPr/>
        </p:nvSpPr>
        <p:spPr>
          <a:xfrm>
            <a:off x="13631607" y="7015873"/>
            <a:ext cx="30043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E1E3E6"/>
                </a:solidFill>
                <a:latin typeface="Arial Black" panose="020B0A04020102020204" pitchFamily="34" charset="0"/>
              </a:rPr>
              <a:t>Кронштейн</a:t>
            </a:r>
            <a:endParaRPr lang="ru-RU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43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219797" y="462939"/>
            <a:ext cx="1652205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endParaRPr lang="en-US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graphicFrame>
        <p:nvGraphicFramePr>
          <p:cNvPr id="55" name="Диаграмма 54"/>
          <p:cNvGraphicFramePr/>
          <p:nvPr>
            <p:extLst>
              <p:ext uri="{D42A27DB-BD31-4B8C-83A1-F6EECF244321}">
                <p14:modId xmlns:p14="http://schemas.microsoft.com/office/powerpoint/2010/main" val="26885855"/>
              </p:ext>
            </p:extLst>
          </p:nvPr>
        </p:nvGraphicFramePr>
        <p:xfrm>
          <a:off x="1967201" y="1096294"/>
          <a:ext cx="6769384" cy="4184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1" name="Диаграмма 60"/>
          <p:cNvGraphicFramePr/>
          <p:nvPr>
            <p:extLst>
              <p:ext uri="{D42A27DB-BD31-4B8C-83A1-F6EECF244321}">
                <p14:modId xmlns:p14="http://schemas.microsoft.com/office/powerpoint/2010/main" val="3760565173"/>
              </p:ext>
            </p:extLst>
          </p:nvPr>
        </p:nvGraphicFramePr>
        <p:xfrm>
          <a:off x="9677371" y="1160296"/>
          <a:ext cx="5990977" cy="41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3985576" y="2945380"/>
            <a:ext cx="101822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200" dirty="0"/>
              <a:t>1699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1222542" y="2967689"/>
            <a:ext cx="963835" cy="5882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566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2959174" y="1743255"/>
            <a:ext cx="520436" cy="526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9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3819230" y="2850235"/>
            <a:ext cx="437274" cy="526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7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258256" y="320870"/>
            <a:ext cx="3109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«КАК ЕСТЬ»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429174" y="322307"/>
            <a:ext cx="4100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«КАК БУДЕТ»</a:t>
            </a:r>
          </a:p>
        </p:txBody>
      </p:sp>
      <p:sp>
        <p:nvSpPr>
          <p:cNvPr id="74" name="Овал 73"/>
          <p:cNvSpPr/>
          <p:nvPr/>
        </p:nvSpPr>
        <p:spPr>
          <a:xfrm>
            <a:off x="7598018" y="219975"/>
            <a:ext cx="3004958" cy="131619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 нарушений ПДД</a:t>
            </a:r>
          </a:p>
        </p:txBody>
      </p:sp>
      <p:sp>
        <p:nvSpPr>
          <p:cNvPr id="76" name="Овал 75"/>
          <p:cNvSpPr/>
          <p:nvPr/>
        </p:nvSpPr>
        <p:spPr>
          <a:xfrm>
            <a:off x="7949952" y="3758762"/>
            <a:ext cx="2473416" cy="133157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аварий</a:t>
            </a:r>
          </a:p>
        </p:txBody>
      </p:sp>
      <p:sp>
        <p:nvSpPr>
          <p:cNvPr id="77" name="Овал 76"/>
          <p:cNvSpPr/>
          <p:nvPr/>
        </p:nvSpPr>
        <p:spPr>
          <a:xfrm>
            <a:off x="7966570" y="1947995"/>
            <a:ext cx="2369401" cy="1289005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травм</a:t>
            </a:r>
          </a:p>
        </p:txBody>
      </p:sp>
      <p:grpSp>
        <p:nvGrpSpPr>
          <p:cNvPr id="23" name="Google Shape;376;p30">
            <a:extLst>
              <a:ext uri="{FF2B5EF4-FFF2-40B4-BE49-F238E27FC236}">
                <a16:creationId xmlns:a16="http://schemas.microsoft.com/office/drawing/2014/main" id="{A39AD8A7-C786-4CDE-A3B5-9A802DEF0828}"/>
              </a:ext>
            </a:extLst>
          </p:cNvPr>
          <p:cNvGrpSpPr/>
          <p:nvPr/>
        </p:nvGrpSpPr>
        <p:grpSpPr>
          <a:xfrm>
            <a:off x="1723750" y="5513799"/>
            <a:ext cx="14840500" cy="5068371"/>
            <a:chOff x="0" y="-47625"/>
            <a:chExt cx="3908609" cy="1334879"/>
          </a:xfrm>
        </p:grpSpPr>
        <p:sp>
          <p:nvSpPr>
            <p:cNvPr id="24" name="Google Shape;377;p30">
              <a:extLst>
                <a:ext uri="{FF2B5EF4-FFF2-40B4-BE49-F238E27FC236}">
                  <a16:creationId xmlns:a16="http://schemas.microsoft.com/office/drawing/2014/main" id="{76B80557-8F7E-473A-9BFC-7A04A527BA55}"/>
                </a:ext>
              </a:extLst>
            </p:cNvPr>
            <p:cNvSpPr/>
            <p:nvPr/>
          </p:nvSpPr>
          <p:spPr>
            <a:xfrm>
              <a:off x="0" y="0"/>
              <a:ext cx="3908609" cy="1287254"/>
            </a:xfrm>
            <a:prstGeom prst="roundRect">
              <a:avLst/>
            </a:prstGeom>
            <a:solidFill>
              <a:srgbClr val="014E97"/>
            </a:solidFill>
            <a:ln>
              <a:noFill/>
            </a:ln>
          </p:spPr>
        </p:sp>
        <p:sp>
          <p:nvSpPr>
            <p:cNvPr id="25" name="Google Shape;378;p30">
              <a:extLst>
                <a:ext uri="{FF2B5EF4-FFF2-40B4-BE49-F238E27FC236}">
                  <a16:creationId xmlns:a16="http://schemas.microsoft.com/office/drawing/2014/main" id="{6103028A-CCB8-4B6A-9B55-257DE87C0892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ound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383;p30">
            <a:extLst>
              <a:ext uri="{FF2B5EF4-FFF2-40B4-BE49-F238E27FC236}">
                <a16:creationId xmlns:a16="http://schemas.microsoft.com/office/drawing/2014/main" id="{32810ACD-8AEC-42D3-BDC6-ABAB4980B421}"/>
              </a:ext>
            </a:extLst>
          </p:cNvPr>
          <p:cNvSpPr/>
          <p:nvPr/>
        </p:nvSpPr>
        <p:spPr>
          <a:xfrm>
            <a:off x="2262497" y="5313327"/>
            <a:ext cx="880594" cy="762594"/>
          </a:xfrm>
          <a:custGeom>
            <a:avLst/>
            <a:gdLst/>
            <a:ahLst/>
            <a:cxnLst/>
            <a:rect l="l" t="t" r="r" b="b"/>
            <a:pathLst>
              <a:path w="6350000" h="5499100" extrusionOk="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27" name="Google Shape;384;p30">
            <a:extLst>
              <a:ext uri="{FF2B5EF4-FFF2-40B4-BE49-F238E27FC236}">
                <a16:creationId xmlns:a16="http://schemas.microsoft.com/office/drawing/2014/main" id="{472ECD7F-2B4B-458B-AAAF-6C7B7EFD8591}"/>
              </a:ext>
            </a:extLst>
          </p:cNvPr>
          <p:cNvSpPr/>
          <p:nvPr/>
        </p:nvSpPr>
        <p:spPr>
          <a:xfrm>
            <a:off x="3315617" y="5313327"/>
            <a:ext cx="880594" cy="762594"/>
          </a:xfrm>
          <a:custGeom>
            <a:avLst/>
            <a:gdLst/>
            <a:ahLst/>
            <a:cxnLst/>
            <a:rect l="l" t="t" r="r" b="b"/>
            <a:pathLst>
              <a:path w="6350000" h="5499100" extrusionOk="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28" name="Google Shape;385;p30">
            <a:extLst>
              <a:ext uri="{FF2B5EF4-FFF2-40B4-BE49-F238E27FC236}">
                <a16:creationId xmlns:a16="http://schemas.microsoft.com/office/drawing/2014/main" id="{185A696A-2535-4C98-B67B-0FC264BCB8DB}"/>
              </a:ext>
            </a:extLst>
          </p:cNvPr>
          <p:cNvSpPr/>
          <p:nvPr/>
        </p:nvSpPr>
        <p:spPr>
          <a:xfrm>
            <a:off x="4368738" y="5313327"/>
            <a:ext cx="880594" cy="762594"/>
          </a:xfrm>
          <a:custGeom>
            <a:avLst/>
            <a:gdLst/>
            <a:ahLst/>
            <a:cxnLst/>
            <a:rect l="l" t="t" r="r" b="b"/>
            <a:pathLst>
              <a:path w="6350000" h="5499100" extrusionOk="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B00C74-F18B-49FA-9142-B5E14916FFA8}"/>
              </a:ext>
            </a:extLst>
          </p:cNvPr>
          <p:cNvSpPr txBox="1"/>
          <p:nvPr/>
        </p:nvSpPr>
        <p:spPr>
          <a:xfrm>
            <a:off x="1952839" y="6075921"/>
            <a:ext cx="9679408" cy="3448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9000"/>
              </a:lnSpc>
            </a:pPr>
            <a:r>
              <a:rPr lang="ru-RU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Предполагаемые результаты</a:t>
            </a:r>
          </a:p>
          <a:p>
            <a:pPr>
              <a:lnSpc>
                <a:spcPts val="9000"/>
              </a:lnSpc>
            </a:pPr>
            <a:r>
              <a:rPr lang="ru-RU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проекта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31" name="Google Shape;382;p30">
            <a:extLst>
              <a:ext uri="{FF2B5EF4-FFF2-40B4-BE49-F238E27FC236}">
                <a16:creationId xmlns:a16="http://schemas.microsoft.com/office/drawing/2014/main" id="{DFE7E51D-164E-4DA4-AA71-7112E046B23A}"/>
              </a:ext>
            </a:extLst>
          </p:cNvPr>
          <p:cNvCxnSpPr/>
          <p:nvPr/>
        </p:nvCxnSpPr>
        <p:spPr>
          <a:xfrm rot="-11405">
            <a:off x="9762573" y="6486190"/>
            <a:ext cx="6393201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7AD6507-5183-4195-993F-1AA515419C2A}"/>
              </a:ext>
            </a:extLst>
          </p:cNvPr>
          <p:cNvSpPr txBox="1"/>
          <p:nvPr/>
        </p:nvSpPr>
        <p:spPr>
          <a:xfrm>
            <a:off x="9827704" y="5791697"/>
            <a:ext cx="6197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E4F2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Снижение числа ДТП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DF05C58-00CE-4ED1-AC13-2F3C6357B213}"/>
              </a:ext>
            </a:extLst>
          </p:cNvPr>
          <p:cNvSpPr txBox="1"/>
          <p:nvPr/>
        </p:nvSpPr>
        <p:spPr>
          <a:xfrm>
            <a:off x="9483163" y="6702822"/>
            <a:ext cx="68868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E4F2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Уменьшение стресса для водителей</a:t>
            </a:r>
            <a:endParaRPr lang="ru-RU" sz="2800" b="1" dirty="0">
              <a:solidFill>
                <a:srgbClr val="E4F2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40" name="Google Shape;382;p30">
            <a:extLst>
              <a:ext uri="{FF2B5EF4-FFF2-40B4-BE49-F238E27FC236}">
                <a16:creationId xmlns:a16="http://schemas.microsoft.com/office/drawing/2014/main" id="{8CC88A24-9A1D-4D42-90CC-128551D4146D}"/>
              </a:ext>
            </a:extLst>
          </p:cNvPr>
          <p:cNvCxnSpPr/>
          <p:nvPr/>
        </p:nvCxnSpPr>
        <p:spPr>
          <a:xfrm rot="-11405">
            <a:off x="9762572" y="7799895"/>
            <a:ext cx="6393201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388D14E-F1D7-4E0E-97A3-59E7F6556EC5}"/>
              </a:ext>
            </a:extLst>
          </p:cNvPr>
          <p:cNvSpPr txBox="1"/>
          <p:nvPr/>
        </p:nvSpPr>
        <p:spPr>
          <a:xfrm>
            <a:off x="9626387" y="7910143"/>
            <a:ext cx="66004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E4F2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Увеличение безопасности пешеходов</a:t>
            </a:r>
            <a:endParaRPr lang="ru-RU" sz="2800" b="1" dirty="0">
              <a:solidFill>
                <a:srgbClr val="E4F2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43" name="Google Shape;382;p30">
            <a:extLst>
              <a:ext uri="{FF2B5EF4-FFF2-40B4-BE49-F238E27FC236}">
                <a16:creationId xmlns:a16="http://schemas.microsoft.com/office/drawing/2014/main" id="{2B203B4A-3F5F-464A-B17D-71E04F4038B3}"/>
              </a:ext>
            </a:extLst>
          </p:cNvPr>
          <p:cNvCxnSpPr/>
          <p:nvPr/>
        </p:nvCxnSpPr>
        <p:spPr>
          <a:xfrm rot="-11405">
            <a:off x="9736315" y="8964105"/>
            <a:ext cx="6393201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B7908CD-CD19-4E39-B8BE-E827D93B777C}"/>
              </a:ext>
            </a:extLst>
          </p:cNvPr>
          <p:cNvSpPr txBox="1"/>
          <p:nvPr/>
        </p:nvSpPr>
        <p:spPr>
          <a:xfrm>
            <a:off x="10851331" y="9044177"/>
            <a:ext cx="41505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E4F2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Улучшение видимости дороги</a:t>
            </a:r>
            <a:endParaRPr lang="ru-RU" sz="2800" dirty="0">
              <a:solidFill>
                <a:srgbClr val="E4F2FC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46" name="Google Shape;141;p16">
            <a:extLst>
              <a:ext uri="{FF2B5EF4-FFF2-40B4-BE49-F238E27FC236}">
                <a16:creationId xmlns:a16="http://schemas.microsoft.com/office/drawing/2014/main" id="{35624826-B802-4D0F-8399-8A214B7CB0F9}"/>
              </a:ext>
            </a:extLst>
          </p:cNvPr>
          <p:cNvGrpSpPr/>
          <p:nvPr/>
        </p:nvGrpSpPr>
        <p:grpSpPr>
          <a:xfrm>
            <a:off x="1723750" y="6276393"/>
            <a:ext cx="1311300" cy="1126898"/>
            <a:chOff x="0" y="0"/>
            <a:chExt cx="812800" cy="698500"/>
          </a:xfrm>
        </p:grpSpPr>
        <p:sp>
          <p:nvSpPr>
            <p:cNvPr id="47" name="Google Shape;142;p16">
              <a:extLst>
                <a:ext uri="{FF2B5EF4-FFF2-40B4-BE49-F238E27FC236}">
                  <a16:creationId xmlns:a16="http://schemas.microsoft.com/office/drawing/2014/main" id="{CA82FD7B-056D-4613-8FAF-0EF37F4075B9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48" name="Google Shape;143;p16">
              <a:extLst>
                <a:ext uri="{FF2B5EF4-FFF2-40B4-BE49-F238E27FC236}">
                  <a16:creationId xmlns:a16="http://schemas.microsoft.com/office/drawing/2014/main" id="{DDDB6FAC-D726-4821-96BC-7AD67E859757}"/>
                </a:ext>
              </a:extLst>
            </p:cNvPr>
            <p:cNvSpPr txBox="1"/>
            <p:nvPr/>
          </p:nvSpPr>
          <p:spPr>
            <a:xfrm>
              <a:off x="114300" y="0"/>
              <a:ext cx="5842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01.</a:t>
              </a: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21" y="-1"/>
            <a:ext cx="14840500" cy="8704653"/>
          </a:xfrm>
          <a:prstGeom prst="rect">
            <a:avLst/>
          </a:prstGeom>
        </p:spPr>
      </p:pic>
      <p:grpSp>
        <p:nvGrpSpPr>
          <p:cNvPr id="23" name="Google Shape;376;p30">
            <a:extLst>
              <a:ext uri="{FF2B5EF4-FFF2-40B4-BE49-F238E27FC236}">
                <a16:creationId xmlns:a16="http://schemas.microsoft.com/office/drawing/2014/main" id="{E113BFCB-0133-48FB-88BE-AAD7140955B3}"/>
              </a:ext>
            </a:extLst>
          </p:cNvPr>
          <p:cNvGrpSpPr/>
          <p:nvPr/>
        </p:nvGrpSpPr>
        <p:grpSpPr>
          <a:xfrm>
            <a:off x="1673521" y="8115300"/>
            <a:ext cx="14840500" cy="5068371"/>
            <a:chOff x="0" y="-47625"/>
            <a:chExt cx="3908609" cy="1334879"/>
          </a:xfrm>
        </p:grpSpPr>
        <p:sp>
          <p:nvSpPr>
            <p:cNvPr id="24" name="Google Shape;377;p30">
              <a:extLst>
                <a:ext uri="{FF2B5EF4-FFF2-40B4-BE49-F238E27FC236}">
                  <a16:creationId xmlns:a16="http://schemas.microsoft.com/office/drawing/2014/main" id="{DD7CA3AD-127D-415B-B121-245ED20546D1}"/>
                </a:ext>
              </a:extLst>
            </p:cNvPr>
            <p:cNvSpPr/>
            <p:nvPr/>
          </p:nvSpPr>
          <p:spPr>
            <a:xfrm>
              <a:off x="0" y="0"/>
              <a:ext cx="3908609" cy="1287254"/>
            </a:xfrm>
            <a:prstGeom prst="roundRect">
              <a:avLst/>
            </a:prstGeom>
            <a:solidFill>
              <a:srgbClr val="014E97"/>
            </a:solidFill>
            <a:ln>
              <a:noFill/>
            </a:ln>
          </p:spPr>
        </p:sp>
        <p:sp>
          <p:nvSpPr>
            <p:cNvPr id="25" name="Google Shape;378;p30">
              <a:extLst>
                <a:ext uri="{FF2B5EF4-FFF2-40B4-BE49-F238E27FC236}">
                  <a16:creationId xmlns:a16="http://schemas.microsoft.com/office/drawing/2014/main" id="{F550D997-8389-48B8-96C9-D38B0DD1E50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ound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383;p30">
            <a:extLst>
              <a:ext uri="{FF2B5EF4-FFF2-40B4-BE49-F238E27FC236}">
                <a16:creationId xmlns:a16="http://schemas.microsoft.com/office/drawing/2014/main" id="{AFAC8F69-C4DA-4875-B1B2-0A74C7CE1C24}"/>
              </a:ext>
            </a:extLst>
          </p:cNvPr>
          <p:cNvSpPr/>
          <p:nvPr/>
        </p:nvSpPr>
        <p:spPr>
          <a:xfrm>
            <a:off x="3665245" y="7946350"/>
            <a:ext cx="880594" cy="762594"/>
          </a:xfrm>
          <a:custGeom>
            <a:avLst/>
            <a:gdLst/>
            <a:ahLst/>
            <a:cxnLst/>
            <a:rect l="l" t="t" r="r" b="b"/>
            <a:pathLst>
              <a:path w="6350000" h="5499100" extrusionOk="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27" name="Google Shape;384;p30">
            <a:extLst>
              <a:ext uri="{FF2B5EF4-FFF2-40B4-BE49-F238E27FC236}">
                <a16:creationId xmlns:a16="http://schemas.microsoft.com/office/drawing/2014/main" id="{62383B04-F5DC-4BBE-B8FE-C2340AD6E7CC}"/>
              </a:ext>
            </a:extLst>
          </p:cNvPr>
          <p:cNvSpPr/>
          <p:nvPr/>
        </p:nvSpPr>
        <p:spPr>
          <a:xfrm>
            <a:off x="4634475" y="7946350"/>
            <a:ext cx="880594" cy="762594"/>
          </a:xfrm>
          <a:custGeom>
            <a:avLst/>
            <a:gdLst/>
            <a:ahLst/>
            <a:cxnLst/>
            <a:rect l="l" t="t" r="r" b="b"/>
            <a:pathLst>
              <a:path w="6350000" h="5499100" extrusionOk="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28" name="Google Shape;385;p30">
            <a:extLst>
              <a:ext uri="{FF2B5EF4-FFF2-40B4-BE49-F238E27FC236}">
                <a16:creationId xmlns:a16="http://schemas.microsoft.com/office/drawing/2014/main" id="{33C42866-4BD1-4F16-922B-C70A110EFB5E}"/>
              </a:ext>
            </a:extLst>
          </p:cNvPr>
          <p:cNvSpPr/>
          <p:nvPr/>
        </p:nvSpPr>
        <p:spPr>
          <a:xfrm>
            <a:off x="5603705" y="7942058"/>
            <a:ext cx="880594" cy="762594"/>
          </a:xfrm>
          <a:custGeom>
            <a:avLst/>
            <a:gdLst/>
            <a:ahLst/>
            <a:cxnLst/>
            <a:rect l="l" t="t" r="r" b="b"/>
            <a:pathLst>
              <a:path w="6350000" h="5499100" extrusionOk="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99CC92-0BC6-4697-B5DF-256089254054}"/>
              </a:ext>
            </a:extLst>
          </p:cNvPr>
          <p:cNvSpPr txBox="1"/>
          <p:nvPr/>
        </p:nvSpPr>
        <p:spPr>
          <a:xfrm>
            <a:off x="4180971" y="8771395"/>
            <a:ext cx="9825600" cy="1137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ru-RU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</a:t>
            </a:r>
            <a:r>
              <a:rPr lang="ru-RU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</a:rPr>
              <a:t>Риски и их решения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Bold"/>
            </a:endParaRPr>
          </a:p>
        </p:txBody>
      </p:sp>
      <p:grpSp>
        <p:nvGrpSpPr>
          <p:cNvPr id="31" name="Google Shape;269;p24">
            <a:extLst>
              <a:ext uri="{FF2B5EF4-FFF2-40B4-BE49-F238E27FC236}">
                <a16:creationId xmlns:a16="http://schemas.microsoft.com/office/drawing/2014/main" id="{9CCD6D15-CB07-4A64-BC5F-993FB4D33685}"/>
              </a:ext>
            </a:extLst>
          </p:cNvPr>
          <p:cNvGrpSpPr/>
          <p:nvPr/>
        </p:nvGrpSpPr>
        <p:grpSpPr>
          <a:xfrm>
            <a:off x="4129319" y="8892746"/>
            <a:ext cx="1260604" cy="1083331"/>
            <a:chOff x="0" y="0"/>
            <a:chExt cx="812800" cy="698500"/>
          </a:xfrm>
        </p:grpSpPr>
        <p:sp>
          <p:nvSpPr>
            <p:cNvPr id="32" name="Google Shape;270;p24">
              <a:extLst>
                <a:ext uri="{FF2B5EF4-FFF2-40B4-BE49-F238E27FC236}">
                  <a16:creationId xmlns:a16="http://schemas.microsoft.com/office/drawing/2014/main" id="{B14A2985-4DE1-4FF3-B87E-441CF043EC76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3" name="Google Shape;271;p24">
              <a:extLst>
                <a:ext uri="{FF2B5EF4-FFF2-40B4-BE49-F238E27FC236}">
                  <a16:creationId xmlns:a16="http://schemas.microsoft.com/office/drawing/2014/main" id="{1F6B46F5-F05A-4D10-8801-60A785C5C679}"/>
                </a:ext>
              </a:extLst>
            </p:cNvPr>
            <p:cNvSpPr txBox="1"/>
            <p:nvPr/>
          </p:nvSpPr>
          <p:spPr>
            <a:xfrm>
              <a:off x="114300" y="0"/>
              <a:ext cx="5842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02.</a:t>
              </a: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225" y="-29609"/>
            <a:ext cx="12235732" cy="7535309"/>
          </a:xfrm>
          <a:prstGeom prst="rect">
            <a:avLst/>
          </a:prstGeom>
        </p:spPr>
      </p:pic>
      <p:grpSp>
        <p:nvGrpSpPr>
          <p:cNvPr id="13" name="Google Shape;376;p30">
            <a:extLst>
              <a:ext uri="{FF2B5EF4-FFF2-40B4-BE49-F238E27FC236}">
                <a16:creationId xmlns:a16="http://schemas.microsoft.com/office/drawing/2014/main" id="{18810F5A-0A58-40FD-90A2-4395D52B51FF}"/>
              </a:ext>
            </a:extLst>
          </p:cNvPr>
          <p:cNvGrpSpPr/>
          <p:nvPr/>
        </p:nvGrpSpPr>
        <p:grpSpPr>
          <a:xfrm>
            <a:off x="1642035" y="7229325"/>
            <a:ext cx="14840500" cy="5068371"/>
            <a:chOff x="0" y="-47625"/>
            <a:chExt cx="3908609" cy="1334879"/>
          </a:xfrm>
        </p:grpSpPr>
        <p:sp>
          <p:nvSpPr>
            <p:cNvPr id="14" name="Google Shape;377;p30">
              <a:extLst>
                <a:ext uri="{FF2B5EF4-FFF2-40B4-BE49-F238E27FC236}">
                  <a16:creationId xmlns:a16="http://schemas.microsoft.com/office/drawing/2014/main" id="{14C9DDE1-EDE3-47D7-B392-C67134C39DB4}"/>
                </a:ext>
              </a:extLst>
            </p:cNvPr>
            <p:cNvSpPr/>
            <p:nvPr/>
          </p:nvSpPr>
          <p:spPr>
            <a:xfrm>
              <a:off x="0" y="0"/>
              <a:ext cx="3908609" cy="1287254"/>
            </a:xfrm>
            <a:prstGeom prst="roundRect">
              <a:avLst/>
            </a:prstGeom>
            <a:solidFill>
              <a:srgbClr val="014E97"/>
            </a:solidFill>
            <a:ln>
              <a:noFill/>
            </a:ln>
          </p:spPr>
        </p:sp>
        <p:sp>
          <p:nvSpPr>
            <p:cNvPr id="15" name="Google Shape;378;p30">
              <a:extLst>
                <a:ext uri="{FF2B5EF4-FFF2-40B4-BE49-F238E27FC236}">
                  <a16:creationId xmlns:a16="http://schemas.microsoft.com/office/drawing/2014/main" id="{448ED4FF-D0C0-4380-855E-1D510EBB7D9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ound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Google Shape;383;p30">
            <a:extLst>
              <a:ext uri="{FF2B5EF4-FFF2-40B4-BE49-F238E27FC236}">
                <a16:creationId xmlns:a16="http://schemas.microsoft.com/office/drawing/2014/main" id="{168E25C6-08A5-47EF-AB27-659914221BEE}"/>
              </a:ext>
            </a:extLst>
          </p:cNvPr>
          <p:cNvSpPr/>
          <p:nvPr/>
        </p:nvSpPr>
        <p:spPr>
          <a:xfrm>
            <a:off x="2059175" y="7128170"/>
            <a:ext cx="708068" cy="593326"/>
          </a:xfrm>
          <a:custGeom>
            <a:avLst/>
            <a:gdLst/>
            <a:ahLst/>
            <a:cxnLst/>
            <a:rect l="l" t="t" r="r" b="b"/>
            <a:pathLst>
              <a:path w="6350000" h="5499100" extrusionOk="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17" name="Google Shape;384;p30">
            <a:extLst>
              <a:ext uri="{FF2B5EF4-FFF2-40B4-BE49-F238E27FC236}">
                <a16:creationId xmlns:a16="http://schemas.microsoft.com/office/drawing/2014/main" id="{BF1F54E4-DEDF-4C5E-A3D0-11A85F2B087D}"/>
              </a:ext>
            </a:extLst>
          </p:cNvPr>
          <p:cNvSpPr/>
          <p:nvPr/>
        </p:nvSpPr>
        <p:spPr>
          <a:xfrm>
            <a:off x="2849058" y="7143772"/>
            <a:ext cx="670649" cy="562122"/>
          </a:xfrm>
          <a:custGeom>
            <a:avLst/>
            <a:gdLst/>
            <a:ahLst/>
            <a:cxnLst/>
            <a:rect l="l" t="t" r="r" b="b"/>
            <a:pathLst>
              <a:path w="6350000" h="5499100" extrusionOk="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159D17-EE89-4BDF-86B0-D6060FFBEE3D}"/>
              </a:ext>
            </a:extLst>
          </p:cNvPr>
          <p:cNvSpPr txBox="1"/>
          <p:nvPr/>
        </p:nvSpPr>
        <p:spPr>
          <a:xfrm>
            <a:off x="4149485" y="7777952"/>
            <a:ext cx="9825600" cy="1137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ru-RU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</a:t>
            </a:r>
            <a:r>
              <a:rPr lang="ru-RU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</a:rPr>
              <a:t>Календарный план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Bold"/>
            </a:endParaRPr>
          </a:p>
        </p:txBody>
      </p:sp>
      <p:grpSp>
        <p:nvGrpSpPr>
          <p:cNvPr id="20" name="Google Shape;269;p24">
            <a:extLst>
              <a:ext uri="{FF2B5EF4-FFF2-40B4-BE49-F238E27FC236}">
                <a16:creationId xmlns:a16="http://schemas.microsoft.com/office/drawing/2014/main" id="{3E3CF6C5-620E-46F8-BBA4-706817F269BE}"/>
              </a:ext>
            </a:extLst>
          </p:cNvPr>
          <p:cNvGrpSpPr/>
          <p:nvPr/>
        </p:nvGrpSpPr>
        <p:grpSpPr>
          <a:xfrm>
            <a:off x="4595164" y="7917645"/>
            <a:ext cx="1260604" cy="1083331"/>
            <a:chOff x="0" y="0"/>
            <a:chExt cx="812800" cy="698500"/>
          </a:xfrm>
        </p:grpSpPr>
        <p:sp>
          <p:nvSpPr>
            <p:cNvPr id="21" name="Google Shape;270;p24">
              <a:extLst>
                <a:ext uri="{FF2B5EF4-FFF2-40B4-BE49-F238E27FC236}">
                  <a16:creationId xmlns:a16="http://schemas.microsoft.com/office/drawing/2014/main" id="{EDEC243D-83E0-4C14-A748-441EC4608EB3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2" name="Google Shape;271;p24">
              <a:extLst>
                <a:ext uri="{FF2B5EF4-FFF2-40B4-BE49-F238E27FC236}">
                  <a16:creationId xmlns:a16="http://schemas.microsoft.com/office/drawing/2014/main" id="{9EA4B01F-3DB1-42F4-B175-8947CB19E245}"/>
                </a:ext>
              </a:extLst>
            </p:cNvPr>
            <p:cNvSpPr txBox="1"/>
            <p:nvPr/>
          </p:nvSpPr>
          <p:spPr>
            <a:xfrm>
              <a:off x="114300" y="0"/>
              <a:ext cx="5842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0</a:t>
              </a:r>
              <a:r>
                <a:rPr lang="ru-RU" sz="3200" b="0" i="0" u="none" strike="noStrike" cap="none" dirty="0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3</a:t>
              </a:r>
              <a:r>
                <a:rPr lang="en-US" sz="3200" b="0" i="0" u="none" strike="noStrike" cap="none" dirty="0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.</a:t>
              </a: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16172"/>
              </p:ext>
            </p:extLst>
          </p:nvPr>
        </p:nvGraphicFramePr>
        <p:xfrm>
          <a:off x="0" y="7937"/>
          <a:ext cx="10265101" cy="6470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6643">
                  <a:extLst>
                    <a:ext uri="{9D8B030D-6E8A-4147-A177-3AD203B41FA5}">
                      <a16:colId xmlns:a16="http://schemas.microsoft.com/office/drawing/2014/main" val="3354297845"/>
                    </a:ext>
                  </a:extLst>
                </a:gridCol>
                <a:gridCol w="1295181">
                  <a:extLst>
                    <a:ext uri="{9D8B030D-6E8A-4147-A177-3AD203B41FA5}">
                      <a16:colId xmlns:a16="http://schemas.microsoft.com/office/drawing/2014/main" val="2655330166"/>
                    </a:ext>
                  </a:extLst>
                </a:gridCol>
                <a:gridCol w="1334840">
                  <a:extLst>
                    <a:ext uri="{9D8B030D-6E8A-4147-A177-3AD203B41FA5}">
                      <a16:colId xmlns:a16="http://schemas.microsoft.com/office/drawing/2014/main" val="2132986264"/>
                    </a:ext>
                  </a:extLst>
                </a:gridCol>
                <a:gridCol w="1577907">
                  <a:extLst>
                    <a:ext uri="{9D8B030D-6E8A-4147-A177-3AD203B41FA5}">
                      <a16:colId xmlns:a16="http://schemas.microsoft.com/office/drawing/2014/main" val="3145689178"/>
                    </a:ext>
                  </a:extLst>
                </a:gridCol>
                <a:gridCol w="1614407">
                  <a:extLst>
                    <a:ext uri="{9D8B030D-6E8A-4147-A177-3AD203B41FA5}">
                      <a16:colId xmlns:a16="http://schemas.microsoft.com/office/drawing/2014/main" val="2750812363"/>
                    </a:ext>
                  </a:extLst>
                </a:gridCol>
                <a:gridCol w="2196123">
                  <a:extLst>
                    <a:ext uri="{9D8B030D-6E8A-4147-A177-3AD203B41FA5}">
                      <a16:colId xmlns:a16="http://schemas.microsoft.com/office/drawing/2014/main" val="3415301862"/>
                    </a:ext>
                  </a:extLst>
                </a:gridCol>
              </a:tblGrid>
              <a:tr h="736737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Наименование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Единица измерения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Цена за единицу, (руб.)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Количество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Областной бюджет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Внебюджетные источники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012944"/>
                  </a:ext>
                </a:extLst>
              </a:tr>
              <a:tr h="736737">
                <a:tc vMerge="1"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Сумма   (руб.)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Сумма (руб.)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641372"/>
                  </a:ext>
                </a:extLst>
              </a:tr>
              <a:tr h="190353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Прожекторы с желтыми светофильтрами и датчиками движения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шт.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6 874,30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baseline="0" dirty="0">
                          <a:solidFill>
                            <a:srgbClr val="7030A0"/>
                          </a:solidFill>
                        </a:rPr>
                        <a:t>68 743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760258"/>
                  </a:ext>
                </a:extLst>
              </a:tr>
              <a:tr h="63238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Опоры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шт.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1 155,39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11 553,9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971331"/>
                  </a:ext>
                </a:extLst>
              </a:tr>
              <a:tr h="73673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Солнечные батареи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шт.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38 076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380 760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870174"/>
                  </a:ext>
                </a:extLst>
              </a:tr>
              <a:tr h="63238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Кронштейны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шт.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992,82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9 928,2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704583"/>
                  </a:ext>
                </a:extLst>
              </a:tr>
              <a:tr h="109150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Монтажные и строительные</a:t>
                      </a:r>
                      <a:r>
                        <a:rPr lang="ru-RU" sz="2000" b="1" baseline="0" dirty="0">
                          <a:solidFill>
                            <a:srgbClr val="7030A0"/>
                          </a:solidFill>
                        </a:rPr>
                        <a:t> работы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1 053</a:t>
                      </a:r>
                      <a:r>
                        <a:rPr lang="ru-RU" sz="2000" b="1" baseline="0" dirty="0">
                          <a:solidFill>
                            <a:srgbClr val="7030A0"/>
                          </a:solidFill>
                        </a:rPr>
                        <a:t> 320</a:t>
                      </a:r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24 305,8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95152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66568" y="6514939"/>
            <a:ext cx="6523581" cy="76944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Итого: 1 524 305,8 рублей</a:t>
            </a:r>
            <a:r>
              <a:rPr lang="ru-RU" sz="36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AutoShape 2" descr="blob:https://web.telegram.org/b393f93f-bee4-4114-b9bd-ee09c75c55b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l="79952" t="78803" r="10057" b="644"/>
          <a:stretch/>
        </p:blipFill>
        <p:spPr>
          <a:xfrm rot="16200000">
            <a:off x="14737828" y="3629299"/>
            <a:ext cx="1917001" cy="525834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l="10732" r="7601"/>
          <a:stretch/>
        </p:blipFill>
        <p:spPr>
          <a:xfrm rot="16200000">
            <a:off x="11650834" y="-1399253"/>
            <a:ext cx="5288934" cy="8060402"/>
          </a:xfrm>
          <a:prstGeom prst="rect">
            <a:avLst/>
          </a:prstGeom>
        </p:spPr>
      </p:pic>
      <p:grpSp>
        <p:nvGrpSpPr>
          <p:cNvPr id="22" name="Google Shape;376;p30">
            <a:extLst>
              <a:ext uri="{FF2B5EF4-FFF2-40B4-BE49-F238E27FC236}">
                <a16:creationId xmlns:a16="http://schemas.microsoft.com/office/drawing/2014/main" id="{91022E98-ECC9-4DBB-818D-75DED8EC33D4}"/>
              </a:ext>
            </a:extLst>
          </p:cNvPr>
          <p:cNvGrpSpPr/>
          <p:nvPr/>
        </p:nvGrpSpPr>
        <p:grpSpPr>
          <a:xfrm>
            <a:off x="2067549" y="7241531"/>
            <a:ext cx="14840500" cy="5068371"/>
            <a:chOff x="0" y="-47625"/>
            <a:chExt cx="3908609" cy="1334879"/>
          </a:xfrm>
        </p:grpSpPr>
        <p:sp>
          <p:nvSpPr>
            <p:cNvPr id="23" name="Google Shape;377;p30">
              <a:extLst>
                <a:ext uri="{FF2B5EF4-FFF2-40B4-BE49-F238E27FC236}">
                  <a16:creationId xmlns:a16="http://schemas.microsoft.com/office/drawing/2014/main" id="{94003E2D-2A3D-4C4B-9FA3-B080DBB53A49}"/>
                </a:ext>
              </a:extLst>
            </p:cNvPr>
            <p:cNvSpPr/>
            <p:nvPr/>
          </p:nvSpPr>
          <p:spPr>
            <a:xfrm>
              <a:off x="0" y="0"/>
              <a:ext cx="3908609" cy="1287254"/>
            </a:xfrm>
            <a:prstGeom prst="roundRect">
              <a:avLst/>
            </a:prstGeom>
            <a:solidFill>
              <a:srgbClr val="014E97"/>
            </a:solidFill>
            <a:ln>
              <a:noFill/>
            </a:ln>
          </p:spPr>
        </p:sp>
        <p:sp>
          <p:nvSpPr>
            <p:cNvPr id="24" name="Google Shape;378;p30">
              <a:extLst>
                <a:ext uri="{FF2B5EF4-FFF2-40B4-BE49-F238E27FC236}">
                  <a16:creationId xmlns:a16="http://schemas.microsoft.com/office/drawing/2014/main" id="{5848BC2E-2BFA-48BE-B128-71CD8D977AA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ound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" name="Google Shape;383;p30">
            <a:extLst>
              <a:ext uri="{FF2B5EF4-FFF2-40B4-BE49-F238E27FC236}">
                <a16:creationId xmlns:a16="http://schemas.microsoft.com/office/drawing/2014/main" id="{8EBB7C2A-61C8-41FA-8E69-9BBAA6A74EDB}"/>
              </a:ext>
            </a:extLst>
          </p:cNvPr>
          <p:cNvSpPr/>
          <p:nvPr/>
        </p:nvSpPr>
        <p:spPr>
          <a:xfrm>
            <a:off x="2606296" y="7041059"/>
            <a:ext cx="880594" cy="762594"/>
          </a:xfrm>
          <a:custGeom>
            <a:avLst/>
            <a:gdLst/>
            <a:ahLst/>
            <a:cxnLst/>
            <a:rect l="l" t="t" r="r" b="b"/>
            <a:pathLst>
              <a:path w="6350000" h="5499100" extrusionOk="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26" name="Google Shape;384;p30">
            <a:extLst>
              <a:ext uri="{FF2B5EF4-FFF2-40B4-BE49-F238E27FC236}">
                <a16:creationId xmlns:a16="http://schemas.microsoft.com/office/drawing/2014/main" id="{352921B7-6F17-41D5-BBE4-68B26DEA1165}"/>
              </a:ext>
            </a:extLst>
          </p:cNvPr>
          <p:cNvSpPr/>
          <p:nvPr/>
        </p:nvSpPr>
        <p:spPr>
          <a:xfrm>
            <a:off x="3659416" y="7041059"/>
            <a:ext cx="880594" cy="762594"/>
          </a:xfrm>
          <a:custGeom>
            <a:avLst/>
            <a:gdLst/>
            <a:ahLst/>
            <a:cxnLst/>
            <a:rect l="l" t="t" r="r" b="b"/>
            <a:pathLst>
              <a:path w="6350000" h="5499100" extrusionOk="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27" name="Google Shape;385;p30">
            <a:extLst>
              <a:ext uri="{FF2B5EF4-FFF2-40B4-BE49-F238E27FC236}">
                <a16:creationId xmlns:a16="http://schemas.microsoft.com/office/drawing/2014/main" id="{DA578932-3F42-49AD-9447-7FBA00DC8B31}"/>
              </a:ext>
            </a:extLst>
          </p:cNvPr>
          <p:cNvSpPr/>
          <p:nvPr/>
        </p:nvSpPr>
        <p:spPr>
          <a:xfrm>
            <a:off x="4712537" y="7041059"/>
            <a:ext cx="880594" cy="762594"/>
          </a:xfrm>
          <a:custGeom>
            <a:avLst/>
            <a:gdLst/>
            <a:ahLst/>
            <a:cxnLst/>
            <a:rect l="l" t="t" r="r" b="b"/>
            <a:pathLst>
              <a:path w="6350000" h="5499100" extrusionOk="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A3EEAE-8769-4BD7-A464-47AF04124A0C}"/>
              </a:ext>
            </a:extLst>
          </p:cNvPr>
          <p:cNvSpPr txBox="1"/>
          <p:nvPr/>
        </p:nvSpPr>
        <p:spPr>
          <a:xfrm>
            <a:off x="4517150" y="8273626"/>
            <a:ext cx="9825600" cy="1137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ru-RU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</a:t>
            </a:r>
            <a:r>
              <a:rPr lang="ru-RU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</a:rPr>
              <a:t>Бюджет проекта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Bold"/>
            </a:endParaRPr>
          </a:p>
        </p:txBody>
      </p:sp>
      <p:grpSp>
        <p:nvGrpSpPr>
          <p:cNvPr id="29" name="Google Shape;269;p24">
            <a:extLst>
              <a:ext uri="{FF2B5EF4-FFF2-40B4-BE49-F238E27FC236}">
                <a16:creationId xmlns:a16="http://schemas.microsoft.com/office/drawing/2014/main" id="{E4A6E3A1-0BD0-408B-880E-F94BB1DABC51}"/>
              </a:ext>
            </a:extLst>
          </p:cNvPr>
          <p:cNvGrpSpPr/>
          <p:nvPr/>
        </p:nvGrpSpPr>
        <p:grpSpPr>
          <a:xfrm>
            <a:off x="4805964" y="8480718"/>
            <a:ext cx="1260604" cy="1083331"/>
            <a:chOff x="0" y="0"/>
            <a:chExt cx="812800" cy="698500"/>
          </a:xfrm>
        </p:grpSpPr>
        <p:sp>
          <p:nvSpPr>
            <p:cNvPr id="30" name="Google Shape;270;p24">
              <a:extLst>
                <a:ext uri="{FF2B5EF4-FFF2-40B4-BE49-F238E27FC236}">
                  <a16:creationId xmlns:a16="http://schemas.microsoft.com/office/drawing/2014/main" id="{2F9F54FA-2CC0-4F63-9E20-18AF7C5FC804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1" name="Google Shape;271;p24">
              <a:extLst>
                <a:ext uri="{FF2B5EF4-FFF2-40B4-BE49-F238E27FC236}">
                  <a16:creationId xmlns:a16="http://schemas.microsoft.com/office/drawing/2014/main" id="{6938D8AD-9462-42B1-B893-A998B0E5828E}"/>
                </a:ext>
              </a:extLst>
            </p:cNvPr>
            <p:cNvSpPr txBox="1"/>
            <p:nvPr/>
          </p:nvSpPr>
          <p:spPr>
            <a:xfrm>
              <a:off x="114300" y="0"/>
              <a:ext cx="5842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0</a:t>
              </a:r>
              <a:r>
                <a:rPr lang="ru-RU" sz="3200" dirty="0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4</a:t>
              </a:r>
              <a:r>
                <a:rPr lang="en-US" sz="3200" b="0" i="0" u="none" strike="noStrike" cap="none" dirty="0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.</a:t>
              </a: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C3FA80C-1AE0-4795-B320-0F024AC9A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29" y="-34525"/>
            <a:ext cx="4897184" cy="6114588"/>
          </a:xfrm>
          <a:prstGeom prst="rect">
            <a:avLst/>
          </a:prstGeom>
        </p:spPr>
      </p:pic>
      <p:grpSp>
        <p:nvGrpSpPr>
          <p:cNvPr id="11" name="Google Shape;332;p28">
            <a:extLst>
              <a:ext uri="{FF2B5EF4-FFF2-40B4-BE49-F238E27FC236}">
                <a16:creationId xmlns:a16="http://schemas.microsoft.com/office/drawing/2014/main" id="{F9E2C7F4-F3BE-4D20-8775-483A81116BD8}"/>
              </a:ext>
            </a:extLst>
          </p:cNvPr>
          <p:cNvGrpSpPr/>
          <p:nvPr/>
        </p:nvGrpSpPr>
        <p:grpSpPr>
          <a:xfrm>
            <a:off x="-6778105" y="-1115034"/>
            <a:ext cx="11523716" cy="11391688"/>
            <a:chOff x="0" y="-47625"/>
            <a:chExt cx="812800" cy="746125"/>
          </a:xfrm>
        </p:grpSpPr>
        <p:sp>
          <p:nvSpPr>
            <p:cNvPr id="12" name="Google Shape;333;p28">
              <a:extLst>
                <a:ext uri="{FF2B5EF4-FFF2-40B4-BE49-F238E27FC236}">
                  <a16:creationId xmlns:a16="http://schemas.microsoft.com/office/drawing/2014/main" id="{02C41A3F-ACDB-4A07-A5B1-CC07461295C4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2994E5"/>
            </a:solidFill>
            <a:ln>
              <a:noFill/>
            </a:ln>
          </p:spPr>
        </p:sp>
        <p:sp>
          <p:nvSpPr>
            <p:cNvPr id="13" name="Google Shape;334;p28">
              <a:extLst>
                <a:ext uri="{FF2B5EF4-FFF2-40B4-BE49-F238E27FC236}">
                  <a16:creationId xmlns:a16="http://schemas.microsoft.com/office/drawing/2014/main" id="{C18A9301-DAAC-4528-A038-5729DEB2FB43}"/>
                </a:ext>
              </a:extLst>
            </p:cNvPr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335;p28">
            <a:extLst>
              <a:ext uri="{FF2B5EF4-FFF2-40B4-BE49-F238E27FC236}">
                <a16:creationId xmlns:a16="http://schemas.microsoft.com/office/drawing/2014/main" id="{AC64E3E3-67A8-4AF7-9403-49534235DD39}"/>
              </a:ext>
            </a:extLst>
          </p:cNvPr>
          <p:cNvGrpSpPr/>
          <p:nvPr/>
        </p:nvGrpSpPr>
        <p:grpSpPr>
          <a:xfrm rot="-5400000">
            <a:off x="-381576" y="396172"/>
            <a:ext cx="5567280" cy="7137137"/>
            <a:chOff x="0" y="-47625"/>
            <a:chExt cx="635000" cy="814057"/>
          </a:xfrm>
        </p:grpSpPr>
        <p:sp>
          <p:nvSpPr>
            <p:cNvPr id="15" name="Google Shape;336;p28">
              <a:extLst>
                <a:ext uri="{FF2B5EF4-FFF2-40B4-BE49-F238E27FC236}">
                  <a16:creationId xmlns:a16="http://schemas.microsoft.com/office/drawing/2014/main" id="{DAC929C2-C8F4-4C03-9E69-2B9BDB1F929E}"/>
                </a:ext>
              </a:extLst>
            </p:cNvPr>
            <p:cNvSpPr/>
            <p:nvPr/>
          </p:nvSpPr>
          <p:spPr>
            <a:xfrm>
              <a:off x="0" y="0"/>
              <a:ext cx="371221" cy="766432"/>
            </a:xfrm>
            <a:custGeom>
              <a:avLst/>
              <a:gdLst/>
              <a:ahLst/>
              <a:cxnLst/>
              <a:rect l="l" t="t" r="r" b="b"/>
              <a:pathLst>
                <a:path w="371221" h="766432" extrusionOk="0">
                  <a:moveTo>
                    <a:pt x="371221" y="0"/>
                  </a:moveTo>
                  <a:lnTo>
                    <a:pt x="371221" y="652132"/>
                  </a:lnTo>
                  <a:lnTo>
                    <a:pt x="185611" y="766432"/>
                  </a:lnTo>
                  <a:lnTo>
                    <a:pt x="0" y="652132"/>
                  </a:lnTo>
                  <a:lnTo>
                    <a:pt x="0" y="0"/>
                  </a:lnTo>
                  <a:lnTo>
                    <a:pt x="371221" y="0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16" name="Google Shape;337;p28">
              <a:extLst>
                <a:ext uri="{FF2B5EF4-FFF2-40B4-BE49-F238E27FC236}">
                  <a16:creationId xmlns:a16="http://schemas.microsoft.com/office/drawing/2014/main" id="{EAC7408D-A950-43D3-9499-DB9288520CB1}"/>
                </a:ext>
              </a:extLst>
            </p:cNvPr>
            <p:cNvSpPr txBox="1"/>
            <p:nvPr/>
          </p:nvSpPr>
          <p:spPr>
            <a:xfrm>
              <a:off x="0" y="-47625"/>
              <a:ext cx="6350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338;p28">
            <a:extLst>
              <a:ext uri="{FF2B5EF4-FFF2-40B4-BE49-F238E27FC236}">
                <a16:creationId xmlns:a16="http://schemas.microsoft.com/office/drawing/2014/main" id="{E0BF4A08-C246-424A-9EC4-517F89922A48}"/>
              </a:ext>
            </a:extLst>
          </p:cNvPr>
          <p:cNvSpPr txBox="1"/>
          <p:nvPr/>
        </p:nvSpPr>
        <p:spPr>
          <a:xfrm>
            <a:off x="176523" y="4444237"/>
            <a:ext cx="5181599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dirty="0">
                <a:solidFill>
                  <a:srgbClr val="FFFFFF"/>
                </a:solidFill>
                <a:latin typeface="Arial Black" panose="020B0A04020102020204" pitchFamily="34" charset="0"/>
                <a:cs typeface="Libre Baskerville"/>
                <a:sym typeface="Libre Baskerville"/>
              </a:rPr>
              <a:t>С</a:t>
            </a:r>
            <a:r>
              <a:rPr lang="ru-RU" sz="6500" dirty="0" smtClean="0">
                <a:solidFill>
                  <a:srgbClr val="FFFFFF"/>
                </a:solidFill>
                <a:latin typeface="Arial Black" panose="020B0A04020102020204" pitchFamily="34" charset="0"/>
                <a:sym typeface="Libre Baskerville"/>
              </a:rPr>
              <a:t>понсоры</a:t>
            </a:r>
            <a:endParaRPr dirty="0">
              <a:latin typeface="Arial Black" panose="020B0A0402010202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0713E40-5D8D-46E7-A12C-D2881DD5F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5308" y="-34525"/>
            <a:ext cx="4916979" cy="611458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507C7BF-6D9B-4396-88E7-22EA943D5A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797"/>
          <a:stretch/>
        </p:blipFill>
        <p:spPr>
          <a:xfrm>
            <a:off x="9220200" y="4100969"/>
            <a:ext cx="4495800" cy="61756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85746" y="5395005"/>
            <a:ext cx="45576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(гарантийные письма)</a:t>
            </a:r>
            <a:endParaRPr lang="ru-RU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86231" y="3264452"/>
            <a:ext cx="28247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АО «Орлик»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866403" y="6040495"/>
            <a:ext cx="44841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</a:rPr>
              <a:t>ООО «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</a:rPr>
              <a:t>Черноземье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43393" y="6040495"/>
            <a:ext cx="37175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ИП Лазаренко Л.В</a:t>
            </a:r>
          </a:p>
        </p:txBody>
      </p:sp>
    </p:spTree>
    <p:extLst>
      <p:ext uri="{BB962C8B-B14F-4D97-AF65-F5344CB8AC3E}">
        <p14:creationId xmlns:p14="http://schemas.microsoft.com/office/powerpoint/2010/main" val="70566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332;p28">
            <a:extLst>
              <a:ext uri="{FF2B5EF4-FFF2-40B4-BE49-F238E27FC236}">
                <a16:creationId xmlns:a16="http://schemas.microsoft.com/office/drawing/2014/main" id="{F9E2C7F4-F3BE-4D20-8775-483A81116BD8}"/>
              </a:ext>
            </a:extLst>
          </p:cNvPr>
          <p:cNvGrpSpPr/>
          <p:nvPr/>
        </p:nvGrpSpPr>
        <p:grpSpPr>
          <a:xfrm>
            <a:off x="-6778105" y="-1115034"/>
            <a:ext cx="11523716" cy="11391688"/>
            <a:chOff x="0" y="-47625"/>
            <a:chExt cx="812800" cy="746125"/>
          </a:xfrm>
        </p:grpSpPr>
        <p:sp>
          <p:nvSpPr>
            <p:cNvPr id="12" name="Google Shape;333;p28">
              <a:extLst>
                <a:ext uri="{FF2B5EF4-FFF2-40B4-BE49-F238E27FC236}">
                  <a16:creationId xmlns:a16="http://schemas.microsoft.com/office/drawing/2014/main" id="{02C41A3F-ACDB-4A07-A5B1-CC07461295C4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2994E5"/>
            </a:solidFill>
            <a:ln>
              <a:noFill/>
            </a:ln>
          </p:spPr>
        </p:sp>
        <p:sp>
          <p:nvSpPr>
            <p:cNvPr id="13" name="Google Shape;334;p28">
              <a:extLst>
                <a:ext uri="{FF2B5EF4-FFF2-40B4-BE49-F238E27FC236}">
                  <a16:creationId xmlns:a16="http://schemas.microsoft.com/office/drawing/2014/main" id="{C18A9301-DAAC-4528-A038-5729DEB2FB43}"/>
                </a:ext>
              </a:extLst>
            </p:cNvPr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335;p28">
            <a:extLst>
              <a:ext uri="{FF2B5EF4-FFF2-40B4-BE49-F238E27FC236}">
                <a16:creationId xmlns:a16="http://schemas.microsoft.com/office/drawing/2014/main" id="{AC64E3E3-67A8-4AF7-9403-49534235DD39}"/>
              </a:ext>
            </a:extLst>
          </p:cNvPr>
          <p:cNvGrpSpPr/>
          <p:nvPr/>
        </p:nvGrpSpPr>
        <p:grpSpPr>
          <a:xfrm rot="16200000">
            <a:off x="-743526" y="396173"/>
            <a:ext cx="5567280" cy="7137137"/>
            <a:chOff x="0" y="-47625"/>
            <a:chExt cx="635000" cy="814057"/>
          </a:xfrm>
        </p:grpSpPr>
        <p:sp>
          <p:nvSpPr>
            <p:cNvPr id="15" name="Google Shape;336;p28">
              <a:extLst>
                <a:ext uri="{FF2B5EF4-FFF2-40B4-BE49-F238E27FC236}">
                  <a16:creationId xmlns:a16="http://schemas.microsoft.com/office/drawing/2014/main" id="{DAC929C2-C8F4-4C03-9E69-2B9BDB1F929E}"/>
                </a:ext>
              </a:extLst>
            </p:cNvPr>
            <p:cNvSpPr/>
            <p:nvPr/>
          </p:nvSpPr>
          <p:spPr>
            <a:xfrm>
              <a:off x="0" y="0"/>
              <a:ext cx="371221" cy="766432"/>
            </a:xfrm>
            <a:custGeom>
              <a:avLst/>
              <a:gdLst/>
              <a:ahLst/>
              <a:cxnLst/>
              <a:rect l="l" t="t" r="r" b="b"/>
              <a:pathLst>
                <a:path w="371221" h="766432" extrusionOk="0">
                  <a:moveTo>
                    <a:pt x="371221" y="0"/>
                  </a:moveTo>
                  <a:lnTo>
                    <a:pt x="371221" y="652132"/>
                  </a:lnTo>
                  <a:lnTo>
                    <a:pt x="185611" y="766432"/>
                  </a:lnTo>
                  <a:lnTo>
                    <a:pt x="0" y="652132"/>
                  </a:lnTo>
                  <a:lnTo>
                    <a:pt x="0" y="0"/>
                  </a:lnTo>
                  <a:lnTo>
                    <a:pt x="371221" y="0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16" name="Google Shape;337;p28">
              <a:extLst>
                <a:ext uri="{FF2B5EF4-FFF2-40B4-BE49-F238E27FC236}">
                  <a16:creationId xmlns:a16="http://schemas.microsoft.com/office/drawing/2014/main" id="{EAC7408D-A950-43D3-9499-DB9288520CB1}"/>
                </a:ext>
              </a:extLst>
            </p:cNvPr>
            <p:cNvSpPr txBox="1"/>
            <p:nvPr/>
          </p:nvSpPr>
          <p:spPr>
            <a:xfrm>
              <a:off x="0" y="-47625"/>
              <a:ext cx="6350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338;p28">
            <a:extLst>
              <a:ext uri="{FF2B5EF4-FFF2-40B4-BE49-F238E27FC236}">
                <a16:creationId xmlns:a16="http://schemas.microsoft.com/office/drawing/2014/main" id="{E0BF4A08-C246-424A-9EC4-517F89922A48}"/>
              </a:ext>
            </a:extLst>
          </p:cNvPr>
          <p:cNvSpPr txBox="1"/>
          <p:nvPr/>
        </p:nvSpPr>
        <p:spPr>
          <a:xfrm>
            <a:off x="-42255" y="4475678"/>
            <a:ext cx="5181599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dirty="0" smtClean="0">
                <a:solidFill>
                  <a:srgbClr val="FFFFFF"/>
                </a:solidFill>
                <a:latin typeface="Arial Black" panose="020B0A04020102020204" pitchFamily="34" charset="0"/>
                <a:cs typeface="Libre Baskerville"/>
                <a:sym typeface="Libre Baskerville"/>
              </a:rPr>
              <a:t>Подрядчик</a:t>
            </a: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76404" y="467415"/>
            <a:ext cx="80716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solidFill>
                <a:schemeClr val="tx2"/>
              </a:solidFill>
              <a:latin typeface="Verdana Pro Semibold" panose="020B0704030504040204" pitchFamily="34" charset="0"/>
            </a:endParaRPr>
          </a:p>
          <a:p>
            <a:pPr algn="ctr"/>
            <a:r>
              <a:rPr lang="ru-RU" sz="3200" dirty="0" err="1">
                <a:solidFill>
                  <a:schemeClr val="tx2"/>
                </a:solidFill>
                <a:latin typeface="Verdana Pro Semibold" panose="020B0704030504040204" pitchFamily="34" charset="0"/>
              </a:rPr>
              <a:t>Чернянский</a:t>
            </a:r>
            <a:r>
              <a:rPr lang="ru-RU" sz="3200" dirty="0">
                <a:solidFill>
                  <a:schemeClr val="tx2"/>
                </a:solidFill>
                <a:latin typeface="Verdana Pro Semibold" panose="020B0704030504040204" pitchFamily="34" charset="0"/>
              </a:rPr>
              <a:t> РЭС филиала </a:t>
            </a:r>
            <a:r>
              <a:rPr lang="ru-RU" sz="3200" dirty="0" err="1" smtClean="0">
                <a:solidFill>
                  <a:schemeClr val="tx2"/>
                </a:solidFill>
                <a:latin typeface="Verdana Pro Semibold" panose="020B0704030504040204" pitchFamily="34" charset="0"/>
              </a:rPr>
              <a:t>ПАО«Россети</a:t>
            </a:r>
            <a:r>
              <a:rPr lang="ru-RU" sz="3200" dirty="0" smtClean="0">
                <a:solidFill>
                  <a:schemeClr val="tx2"/>
                </a:solidFill>
                <a:latin typeface="Verdana Pro Semibold" panose="020B0704030504040204" pitchFamily="34" charset="0"/>
              </a:rPr>
              <a:t> </a:t>
            </a:r>
            <a:r>
              <a:rPr lang="ru-RU" sz="3200" dirty="0">
                <a:solidFill>
                  <a:schemeClr val="tx2"/>
                </a:solidFill>
                <a:latin typeface="Verdana Pro Semibold" panose="020B0704030504040204" pitchFamily="34" charset="0"/>
              </a:rPr>
              <a:t>Центр» – «</a:t>
            </a:r>
            <a:r>
              <a:rPr lang="ru-RU" sz="3200" dirty="0" err="1">
                <a:solidFill>
                  <a:schemeClr val="tx2"/>
                </a:solidFill>
                <a:latin typeface="Verdana Pro Semibold" panose="020B0704030504040204" pitchFamily="34" charset="0"/>
              </a:rPr>
              <a:t>Белгородэнегро</a:t>
            </a:r>
            <a:r>
              <a:rPr lang="ru-RU" sz="3200" dirty="0">
                <a:solidFill>
                  <a:schemeClr val="tx2"/>
                </a:solidFill>
                <a:latin typeface="Verdana Pro Semibold" panose="020B0704030504040204" pitchFamily="34" charset="0"/>
              </a:rPr>
              <a:t>»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900866"/>
              </p:ext>
            </p:extLst>
          </p:nvPr>
        </p:nvGraphicFramePr>
        <p:xfrm>
          <a:off x="11277600" y="385424"/>
          <a:ext cx="6705600" cy="9471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Acrobat Document" r:id="rId3" imgW="4541378" imgH="6415677" progId="Acrobat.Document.DC">
                  <p:embed/>
                </p:oleObj>
              </mc:Choice>
              <mc:Fallback>
                <p:oleObj name="Acrobat Document" r:id="rId3" imgW="4541378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77600" y="385424"/>
                        <a:ext cx="6705600" cy="9471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239000" y="430530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68688" y="3493749"/>
            <a:ext cx="628583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ПАО «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Россети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Центр»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«Белгородэнерго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» является одним из лидеров в сфере энергетики и многолетним опытным подрядчиком в данной отрасли.</a:t>
            </a:r>
          </a:p>
          <a:p>
            <a:pPr algn="ctr"/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Эта организация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обеспечивает надежное и качественное электрообеспечение для миллионов потребителей.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2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11" y="533400"/>
            <a:ext cx="6696338" cy="9246294"/>
          </a:xfrm>
          <a:prstGeom prst="rect">
            <a:avLst/>
          </a:prstGeom>
        </p:spPr>
      </p:pic>
      <p:grpSp>
        <p:nvGrpSpPr>
          <p:cNvPr id="11" name="Google Shape;332;p28">
            <a:extLst>
              <a:ext uri="{FF2B5EF4-FFF2-40B4-BE49-F238E27FC236}">
                <a16:creationId xmlns:a16="http://schemas.microsoft.com/office/drawing/2014/main" id="{F9E2C7F4-F3BE-4D20-8775-483A81116BD8}"/>
              </a:ext>
            </a:extLst>
          </p:cNvPr>
          <p:cNvGrpSpPr/>
          <p:nvPr/>
        </p:nvGrpSpPr>
        <p:grpSpPr>
          <a:xfrm>
            <a:off x="-6778105" y="-1115034"/>
            <a:ext cx="11523716" cy="11391688"/>
            <a:chOff x="0" y="-47625"/>
            <a:chExt cx="812800" cy="746125"/>
          </a:xfrm>
        </p:grpSpPr>
        <p:sp>
          <p:nvSpPr>
            <p:cNvPr id="12" name="Google Shape;333;p28">
              <a:extLst>
                <a:ext uri="{FF2B5EF4-FFF2-40B4-BE49-F238E27FC236}">
                  <a16:creationId xmlns:a16="http://schemas.microsoft.com/office/drawing/2014/main" id="{02C41A3F-ACDB-4A07-A5B1-CC07461295C4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2994E5"/>
            </a:solidFill>
            <a:ln>
              <a:noFill/>
            </a:ln>
          </p:spPr>
        </p:sp>
        <p:sp>
          <p:nvSpPr>
            <p:cNvPr id="13" name="Google Shape;334;p28">
              <a:extLst>
                <a:ext uri="{FF2B5EF4-FFF2-40B4-BE49-F238E27FC236}">
                  <a16:creationId xmlns:a16="http://schemas.microsoft.com/office/drawing/2014/main" id="{C18A9301-DAAC-4528-A038-5729DEB2FB43}"/>
                </a:ext>
              </a:extLst>
            </p:cNvPr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335;p28">
            <a:extLst>
              <a:ext uri="{FF2B5EF4-FFF2-40B4-BE49-F238E27FC236}">
                <a16:creationId xmlns:a16="http://schemas.microsoft.com/office/drawing/2014/main" id="{AC64E3E3-67A8-4AF7-9403-49534235DD39}"/>
              </a:ext>
            </a:extLst>
          </p:cNvPr>
          <p:cNvGrpSpPr/>
          <p:nvPr/>
        </p:nvGrpSpPr>
        <p:grpSpPr>
          <a:xfrm rot="-5400000">
            <a:off x="-316551" y="407348"/>
            <a:ext cx="5334002" cy="7033905"/>
            <a:chOff x="0" y="-47625"/>
            <a:chExt cx="635000" cy="814057"/>
          </a:xfrm>
        </p:grpSpPr>
        <p:sp>
          <p:nvSpPr>
            <p:cNvPr id="15" name="Google Shape;336;p28">
              <a:extLst>
                <a:ext uri="{FF2B5EF4-FFF2-40B4-BE49-F238E27FC236}">
                  <a16:creationId xmlns:a16="http://schemas.microsoft.com/office/drawing/2014/main" id="{DAC929C2-C8F4-4C03-9E69-2B9BDB1F929E}"/>
                </a:ext>
              </a:extLst>
            </p:cNvPr>
            <p:cNvSpPr/>
            <p:nvPr/>
          </p:nvSpPr>
          <p:spPr>
            <a:xfrm>
              <a:off x="0" y="0"/>
              <a:ext cx="371221" cy="766432"/>
            </a:xfrm>
            <a:custGeom>
              <a:avLst/>
              <a:gdLst/>
              <a:ahLst/>
              <a:cxnLst/>
              <a:rect l="l" t="t" r="r" b="b"/>
              <a:pathLst>
                <a:path w="371221" h="766432" extrusionOk="0">
                  <a:moveTo>
                    <a:pt x="371221" y="0"/>
                  </a:moveTo>
                  <a:lnTo>
                    <a:pt x="371221" y="652132"/>
                  </a:lnTo>
                  <a:lnTo>
                    <a:pt x="185611" y="766432"/>
                  </a:lnTo>
                  <a:lnTo>
                    <a:pt x="0" y="652132"/>
                  </a:lnTo>
                  <a:lnTo>
                    <a:pt x="0" y="0"/>
                  </a:lnTo>
                  <a:lnTo>
                    <a:pt x="371221" y="0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16" name="Google Shape;337;p28">
              <a:extLst>
                <a:ext uri="{FF2B5EF4-FFF2-40B4-BE49-F238E27FC236}">
                  <a16:creationId xmlns:a16="http://schemas.microsoft.com/office/drawing/2014/main" id="{EAC7408D-A950-43D3-9499-DB9288520CB1}"/>
                </a:ext>
              </a:extLst>
            </p:cNvPr>
            <p:cNvSpPr txBox="1"/>
            <p:nvPr/>
          </p:nvSpPr>
          <p:spPr>
            <a:xfrm>
              <a:off x="0" y="-47625"/>
              <a:ext cx="6350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338;p28">
            <a:extLst>
              <a:ext uri="{FF2B5EF4-FFF2-40B4-BE49-F238E27FC236}">
                <a16:creationId xmlns:a16="http://schemas.microsoft.com/office/drawing/2014/main" id="{E0BF4A08-C246-424A-9EC4-517F89922A48}"/>
              </a:ext>
            </a:extLst>
          </p:cNvPr>
          <p:cNvSpPr txBox="1"/>
          <p:nvPr/>
        </p:nvSpPr>
        <p:spPr>
          <a:xfrm>
            <a:off x="98834" y="4031898"/>
            <a:ext cx="5181599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dirty="0" smtClean="0">
                <a:solidFill>
                  <a:srgbClr val="FFFFFF"/>
                </a:solidFill>
                <a:latin typeface="Arial Black" panose="020B0A04020102020204" pitchFamily="34" charset="0"/>
                <a:cs typeface="Libre Baskerville"/>
                <a:sym typeface="Libre Baskerville"/>
              </a:rPr>
              <a:t>Письма поддержки</a:t>
            </a:r>
            <a:endParaRPr dirty="0">
              <a:latin typeface="Arial Black" panose="020B0A040201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316953"/>
              </p:ext>
            </p:extLst>
          </p:nvPr>
        </p:nvGraphicFramePr>
        <p:xfrm>
          <a:off x="11748896" y="495300"/>
          <a:ext cx="6539104" cy="9252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Acrobat Document" r:id="rId4" imgW="4533723" imgH="6415677" progId="Acrobat.Document.DC">
                  <p:embed/>
                </p:oleObj>
              </mc:Choice>
              <mc:Fallback>
                <p:oleObj name="Acrobat Document" r:id="rId4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748896" y="495300"/>
                        <a:ext cx="6539104" cy="9252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79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332;p28">
            <a:extLst>
              <a:ext uri="{FF2B5EF4-FFF2-40B4-BE49-F238E27FC236}">
                <a16:creationId xmlns:a16="http://schemas.microsoft.com/office/drawing/2014/main" id="{F9E2C7F4-F3BE-4D20-8775-483A81116BD8}"/>
              </a:ext>
            </a:extLst>
          </p:cNvPr>
          <p:cNvGrpSpPr/>
          <p:nvPr/>
        </p:nvGrpSpPr>
        <p:grpSpPr>
          <a:xfrm>
            <a:off x="-6778105" y="-1115034"/>
            <a:ext cx="11523716" cy="11391688"/>
            <a:chOff x="0" y="-47625"/>
            <a:chExt cx="812800" cy="746125"/>
          </a:xfrm>
        </p:grpSpPr>
        <p:sp>
          <p:nvSpPr>
            <p:cNvPr id="12" name="Google Shape;333;p28">
              <a:extLst>
                <a:ext uri="{FF2B5EF4-FFF2-40B4-BE49-F238E27FC236}">
                  <a16:creationId xmlns:a16="http://schemas.microsoft.com/office/drawing/2014/main" id="{02C41A3F-ACDB-4A07-A5B1-CC07461295C4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2994E5"/>
            </a:solidFill>
            <a:ln>
              <a:noFill/>
            </a:ln>
          </p:spPr>
        </p:sp>
        <p:sp>
          <p:nvSpPr>
            <p:cNvPr id="13" name="Google Shape;334;p28">
              <a:extLst>
                <a:ext uri="{FF2B5EF4-FFF2-40B4-BE49-F238E27FC236}">
                  <a16:creationId xmlns:a16="http://schemas.microsoft.com/office/drawing/2014/main" id="{C18A9301-DAAC-4528-A038-5729DEB2FB43}"/>
                </a:ext>
              </a:extLst>
            </p:cNvPr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335;p28">
            <a:extLst>
              <a:ext uri="{FF2B5EF4-FFF2-40B4-BE49-F238E27FC236}">
                <a16:creationId xmlns:a16="http://schemas.microsoft.com/office/drawing/2014/main" id="{AC64E3E3-67A8-4AF7-9403-49534235DD39}"/>
              </a:ext>
            </a:extLst>
          </p:cNvPr>
          <p:cNvGrpSpPr/>
          <p:nvPr/>
        </p:nvGrpSpPr>
        <p:grpSpPr>
          <a:xfrm rot="16200000">
            <a:off x="-316551" y="407356"/>
            <a:ext cx="5334002" cy="7033905"/>
            <a:chOff x="0" y="-47625"/>
            <a:chExt cx="635000" cy="814057"/>
          </a:xfrm>
        </p:grpSpPr>
        <p:sp>
          <p:nvSpPr>
            <p:cNvPr id="15" name="Google Shape;336;p28">
              <a:extLst>
                <a:ext uri="{FF2B5EF4-FFF2-40B4-BE49-F238E27FC236}">
                  <a16:creationId xmlns:a16="http://schemas.microsoft.com/office/drawing/2014/main" id="{DAC929C2-C8F4-4C03-9E69-2B9BDB1F929E}"/>
                </a:ext>
              </a:extLst>
            </p:cNvPr>
            <p:cNvSpPr/>
            <p:nvPr/>
          </p:nvSpPr>
          <p:spPr>
            <a:xfrm>
              <a:off x="0" y="0"/>
              <a:ext cx="371221" cy="766432"/>
            </a:xfrm>
            <a:custGeom>
              <a:avLst/>
              <a:gdLst/>
              <a:ahLst/>
              <a:cxnLst/>
              <a:rect l="l" t="t" r="r" b="b"/>
              <a:pathLst>
                <a:path w="371221" h="766432" extrusionOk="0">
                  <a:moveTo>
                    <a:pt x="371221" y="0"/>
                  </a:moveTo>
                  <a:lnTo>
                    <a:pt x="371221" y="652132"/>
                  </a:lnTo>
                  <a:lnTo>
                    <a:pt x="185611" y="766432"/>
                  </a:lnTo>
                  <a:lnTo>
                    <a:pt x="0" y="652132"/>
                  </a:lnTo>
                  <a:lnTo>
                    <a:pt x="0" y="0"/>
                  </a:lnTo>
                  <a:lnTo>
                    <a:pt x="371221" y="0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16" name="Google Shape;337;p28">
              <a:extLst>
                <a:ext uri="{FF2B5EF4-FFF2-40B4-BE49-F238E27FC236}">
                  <a16:creationId xmlns:a16="http://schemas.microsoft.com/office/drawing/2014/main" id="{EAC7408D-A950-43D3-9499-DB9288520CB1}"/>
                </a:ext>
              </a:extLst>
            </p:cNvPr>
            <p:cNvSpPr txBox="1"/>
            <p:nvPr/>
          </p:nvSpPr>
          <p:spPr>
            <a:xfrm>
              <a:off x="0" y="-47625"/>
              <a:ext cx="6350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-1170" y="3970350"/>
            <a:ext cx="62058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Согласие на установку систем освещения</a:t>
            </a:r>
            <a:endParaRPr lang="ru-RU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20070" r="3811" b="18519"/>
          <a:stretch/>
        </p:blipFill>
        <p:spPr>
          <a:xfrm>
            <a:off x="10972800" y="190500"/>
            <a:ext cx="6477000" cy="92582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55546" y="1445002"/>
            <a:ext cx="60058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Администрация городского поселения «поселок Чернянка» муниципального района «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Чернянский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район» Белгородской области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7550" y="3651166"/>
            <a:ext cx="39460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Подписанное согласие главы администрации  Чернянского района также подтверждает, что хорошее освещение является необходимым и полезным для нашего района.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43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48;p23">
            <a:extLst>
              <a:ext uri="{FF2B5EF4-FFF2-40B4-BE49-F238E27FC236}">
                <a16:creationId xmlns:a16="http://schemas.microsoft.com/office/drawing/2014/main" id="{5945A7F4-0380-4479-B270-FC0BEA2BB532}"/>
              </a:ext>
            </a:extLst>
          </p:cNvPr>
          <p:cNvSpPr/>
          <p:nvPr/>
        </p:nvSpPr>
        <p:spPr>
          <a:xfrm>
            <a:off x="407977" y="4095291"/>
            <a:ext cx="3079583" cy="2666780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sp>
      <p:sp>
        <p:nvSpPr>
          <p:cNvPr id="70" name="Google Shape;253;p23">
            <a:extLst>
              <a:ext uri="{FF2B5EF4-FFF2-40B4-BE49-F238E27FC236}">
                <a16:creationId xmlns:a16="http://schemas.microsoft.com/office/drawing/2014/main" id="{E83173D2-20AE-49F7-945A-DF300DAFAA65}"/>
              </a:ext>
            </a:extLst>
          </p:cNvPr>
          <p:cNvSpPr/>
          <p:nvPr/>
        </p:nvSpPr>
        <p:spPr>
          <a:xfrm>
            <a:off x="6439472" y="4082601"/>
            <a:ext cx="3079583" cy="2666780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sp>
      <p:grpSp>
        <p:nvGrpSpPr>
          <p:cNvPr id="86" name="Google Shape;578;p38">
            <a:extLst>
              <a:ext uri="{FF2B5EF4-FFF2-40B4-BE49-F238E27FC236}">
                <a16:creationId xmlns:a16="http://schemas.microsoft.com/office/drawing/2014/main" id="{D5DC23DF-B471-455D-BFB3-5456F6DD89D0}"/>
              </a:ext>
            </a:extLst>
          </p:cNvPr>
          <p:cNvGrpSpPr/>
          <p:nvPr/>
        </p:nvGrpSpPr>
        <p:grpSpPr>
          <a:xfrm>
            <a:off x="-2896203" y="-8028650"/>
            <a:ext cx="13135217" cy="12057719"/>
            <a:chOff x="0" y="-47625"/>
            <a:chExt cx="812800" cy="746125"/>
          </a:xfrm>
        </p:grpSpPr>
        <p:sp>
          <p:nvSpPr>
            <p:cNvPr id="87" name="Google Shape;579;p38">
              <a:extLst>
                <a:ext uri="{FF2B5EF4-FFF2-40B4-BE49-F238E27FC236}">
                  <a16:creationId xmlns:a16="http://schemas.microsoft.com/office/drawing/2014/main" id="{EC283021-67CD-4E83-9BD2-8591EEED770A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88" name="Google Shape;580;p38">
              <a:extLst>
                <a:ext uri="{FF2B5EF4-FFF2-40B4-BE49-F238E27FC236}">
                  <a16:creationId xmlns:a16="http://schemas.microsoft.com/office/drawing/2014/main" id="{697C6CBC-753A-4BB8-AE6F-8ACA8791C8E1}"/>
                </a:ext>
              </a:extLst>
            </p:cNvPr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" name="Google Shape;236;p23">
            <a:extLst>
              <a:ext uri="{FF2B5EF4-FFF2-40B4-BE49-F238E27FC236}">
                <a16:creationId xmlns:a16="http://schemas.microsoft.com/office/drawing/2014/main" id="{CEC6996D-9053-4D6F-A7F7-CBEE68C3FDE3}"/>
              </a:ext>
            </a:extLst>
          </p:cNvPr>
          <p:cNvSpPr/>
          <p:nvPr/>
        </p:nvSpPr>
        <p:spPr>
          <a:xfrm>
            <a:off x="12622586" y="4095291"/>
            <a:ext cx="3079583" cy="2666780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sp>
      <p:sp>
        <p:nvSpPr>
          <p:cNvPr id="54" name="Google Shape;237;p23">
            <a:extLst>
              <a:ext uri="{FF2B5EF4-FFF2-40B4-BE49-F238E27FC236}">
                <a16:creationId xmlns:a16="http://schemas.microsoft.com/office/drawing/2014/main" id="{EE159DB4-48A3-44F6-82FC-08D406D4CFE8}"/>
              </a:ext>
            </a:extLst>
          </p:cNvPr>
          <p:cNvSpPr/>
          <p:nvPr/>
        </p:nvSpPr>
        <p:spPr>
          <a:xfrm>
            <a:off x="2383820" y="4082601"/>
            <a:ext cx="3140317" cy="2666780"/>
          </a:xfrm>
          <a:custGeom>
            <a:avLst/>
            <a:gdLst/>
            <a:ahLst/>
            <a:cxnLst/>
            <a:rect l="l" t="t" r="r" b="b"/>
            <a:pathLst>
              <a:path w="6326018" h="5372100" extrusionOk="0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</p:sp>
      <p:sp>
        <p:nvSpPr>
          <p:cNvPr id="55" name="Google Shape;238;p23">
            <a:extLst>
              <a:ext uri="{FF2B5EF4-FFF2-40B4-BE49-F238E27FC236}">
                <a16:creationId xmlns:a16="http://schemas.microsoft.com/office/drawing/2014/main" id="{0B0459E1-8579-4227-82FD-0E3196E10AF0}"/>
              </a:ext>
            </a:extLst>
          </p:cNvPr>
          <p:cNvSpPr txBox="1"/>
          <p:nvPr/>
        </p:nvSpPr>
        <p:spPr>
          <a:xfrm>
            <a:off x="519101" y="439334"/>
            <a:ext cx="9201900" cy="100027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0" i="0" u="none" strike="noStrike" cap="none" dirty="0">
                <a:solidFill>
                  <a:srgbClr val="2994E5"/>
                </a:solidFill>
                <a:latin typeface="Arial Black" panose="020B0A04020102020204" pitchFamily="34" charset="0"/>
                <a:ea typeface="Libre Baskerville"/>
                <a:cs typeface="Libre Baskerville"/>
                <a:sym typeface="Libre Baskerville"/>
              </a:rPr>
              <a:t>Команда проекта</a:t>
            </a:r>
            <a:endParaRPr dirty="0">
              <a:solidFill>
                <a:srgbClr val="2994E5"/>
              </a:solidFill>
              <a:latin typeface="Arial Black" panose="020B0A04020102020204" pitchFamily="34" charset="0"/>
            </a:endParaRPr>
          </a:p>
        </p:txBody>
      </p:sp>
      <p:sp>
        <p:nvSpPr>
          <p:cNvPr id="60" name="Google Shape;243;p23">
            <a:extLst>
              <a:ext uri="{FF2B5EF4-FFF2-40B4-BE49-F238E27FC236}">
                <a16:creationId xmlns:a16="http://schemas.microsoft.com/office/drawing/2014/main" id="{A3CEC64C-5ABC-489D-9639-9F5526D92AB0}"/>
              </a:ext>
            </a:extLst>
          </p:cNvPr>
          <p:cNvSpPr/>
          <p:nvPr/>
        </p:nvSpPr>
        <p:spPr>
          <a:xfrm>
            <a:off x="6579139" y="7292435"/>
            <a:ext cx="3079583" cy="2666780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sp>
      <p:sp>
        <p:nvSpPr>
          <p:cNvPr id="61" name="Google Shape;244;p23">
            <a:extLst>
              <a:ext uri="{FF2B5EF4-FFF2-40B4-BE49-F238E27FC236}">
                <a16:creationId xmlns:a16="http://schemas.microsoft.com/office/drawing/2014/main" id="{52C1F920-36BB-4D03-BB9A-94C4928F2CC9}"/>
              </a:ext>
            </a:extLst>
          </p:cNvPr>
          <p:cNvSpPr/>
          <p:nvPr/>
        </p:nvSpPr>
        <p:spPr>
          <a:xfrm>
            <a:off x="8506202" y="4082601"/>
            <a:ext cx="2978908" cy="2666780"/>
          </a:xfrm>
          <a:custGeom>
            <a:avLst/>
            <a:gdLst/>
            <a:ahLst/>
            <a:cxnLst/>
            <a:rect l="l" t="t" r="r" b="b"/>
            <a:pathLst>
              <a:path w="6326018" h="5372100" extrusionOk="0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</p:sp>
      <p:sp>
        <p:nvSpPr>
          <p:cNvPr id="66" name="Google Shape;249;p23">
            <a:extLst>
              <a:ext uri="{FF2B5EF4-FFF2-40B4-BE49-F238E27FC236}">
                <a16:creationId xmlns:a16="http://schemas.microsoft.com/office/drawing/2014/main" id="{1B5FB116-E020-48E6-B2EB-241EA335050B}"/>
              </a:ext>
            </a:extLst>
          </p:cNvPr>
          <p:cNvSpPr/>
          <p:nvPr/>
        </p:nvSpPr>
        <p:spPr>
          <a:xfrm>
            <a:off x="14628582" y="4082601"/>
            <a:ext cx="3140317" cy="2666780"/>
          </a:xfrm>
          <a:custGeom>
            <a:avLst/>
            <a:gdLst/>
            <a:ahLst/>
            <a:cxnLst/>
            <a:rect l="l" t="t" r="r" b="b"/>
            <a:pathLst>
              <a:path w="6326018" h="5372100" extrusionOk="0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</p:sp>
      <p:grpSp>
        <p:nvGrpSpPr>
          <p:cNvPr id="67" name="Google Shape;250;p23">
            <a:extLst>
              <a:ext uri="{FF2B5EF4-FFF2-40B4-BE49-F238E27FC236}">
                <a16:creationId xmlns:a16="http://schemas.microsoft.com/office/drawing/2014/main" id="{099E1915-4992-4C49-AAF1-28156DF83E8C}"/>
              </a:ext>
            </a:extLst>
          </p:cNvPr>
          <p:cNvGrpSpPr/>
          <p:nvPr/>
        </p:nvGrpSpPr>
        <p:grpSpPr>
          <a:xfrm>
            <a:off x="2887547" y="4788294"/>
            <a:ext cx="2139804" cy="1278257"/>
            <a:chOff x="-546723" y="-49739"/>
            <a:chExt cx="2853072" cy="1704343"/>
          </a:xfrm>
        </p:grpSpPr>
        <p:sp>
          <p:nvSpPr>
            <p:cNvPr id="68" name="Google Shape;251;p23">
              <a:extLst>
                <a:ext uri="{FF2B5EF4-FFF2-40B4-BE49-F238E27FC236}">
                  <a16:creationId xmlns:a16="http://schemas.microsoft.com/office/drawing/2014/main" id="{0272DC33-1E30-4F23-ABDE-0FAABA05AFB0}"/>
                </a:ext>
              </a:extLst>
            </p:cNvPr>
            <p:cNvSpPr txBox="1"/>
            <p:nvPr/>
          </p:nvSpPr>
          <p:spPr>
            <a:xfrm>
              <a:off x="-546723" y="-49739"/>
              <a:ext cx="2853072" cy="1181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1" dirty="0">
                  <a:solidFill>
                    <a:srgbClr val="E4F2FC"/>
                  </a:solidFill>
                </a:rPr>
                <a:t>Стрекозова</a:t>
              </a:r>
              <a:r>
                <a:rPr lang="ru-RU" sz="2400" b="1" dirty="0"/>
                <a:t> </a:t>
              </a:r>
              <a:r>
                <a:rPr lang="ru-RU" sz="2400" b="1" dirty="0">
                  <a:solidFill>
                    <a:srgbClr val="E4F2FC"/>
                  </a:solidFill>
                </a:rPr>
                <a:t>Ангелина</a:t>
              </a:r>
              <a:endParaRPr sz="2400" b="1" dirty="0">
                <a:solidFill>
                  <a:srgbClr val="E4F2FC"/>
                </a:solidFill>
              </a:endParaRPr>
            </a:p>
          </p:txBody>
        </p:sp>
        <p:sp>
          <p:nvSpPr>
            <p:cNvPr id="69" name="Google Shape;252;p23">
              <a:extLst>
                <a:ext uri="{FF2B5EF4-FFF2-40B4-BE49-F238E27FC236}">
                  <a16:creationId xmlns:a16="http://schemas.microsoft.com/office/drawing/2014/main" id="{9B954CC2-5F61-4633-8C50-47797E9896BB}"/>
                </a:ext>
              </a:extLst>
            </p:cNvPr>
            <p:cNvSpPr txBox="1"/>
            <p:nvPr/>
          </p:nvSpPr>
          <p:spPr>
            <a:xfrm>
              <a:off x="-166916" y="1162161"/>
              <a:ext cx="2219971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i="0" u="none" strike="noStrike" cap="none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a typeface="Libre Franklin Light"/>
                  <a:cs typeface="Libre Franklin Light"/>
                  <a:sym typeface="Libre Franklin Light"/>
                </a:rPr>
                <a:t>Руководитель</a:t>
              </a:r>
              <a:endParaRPr sz="2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71" name="Google Shape;254;p23">
            <a:extLst>
              <a:ext uri="{FF2B5EF4-FFF2-40B4-BE49-F238E27FC236}">
                <a16:creationId xmlns:a16="http://schemas.microsoft.com/office/drawing/2014/main" id="{D44E3B0E-B841-44FA-B356-5BFF842C5F8A}"/>
              </a:ext>
            </a:extLst>
          </p:cNvPr>
          <p:cNvSpPr/>
          <p:nvPr/>
        </p:nvSpPr>
        <p:spPr>
          <a:xfrm>
            <a:off x="8466640" y="7292435"/>
            <a:ext cx="3140317" cy="2666780"/>
          </a:xfrm>
          <a:custGeom>
            <a:avLst/>
            <a:gdLst/>
            <a:ahLst/>
            <a:cxnLst/>
            <a:rect l="l" t="t" r="r" b="b"/>
            <a:pathLst>
              <a:path w="6326018" h="5372100" extrusionOk="0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</p:sp>
      <p:grpSp>
        <p:nvGrpSpPr>
          <p:cNvPr id="72" name="Google Shape;255;p23">
            <a:extLst>
              <a:ext uri="{FF2B5EF4-FFF2-40B4-BE49-F238E27FC236}">
                <a16:creationId xmlns:a16="http://schemas.microsoft.com/office/drawing/2014/main" id="{74CBD390-9F4D-4D1D-8E78-E1D35DE7A42D}"/>
              </a:ext>
            </a:extLst>
          </p:cNvPr>
          <p:cNvGrpSpPr/>
          <p:nvPr/>
        </p:nvGrpSpPr>
        <p:grpSpPr>
          <a:xfrm>
            <a:off x="8828943" y="4798711"/>
            <a:ext cx="2333425" cy="1178144"/>
            <a:chOff x="-254918" y="-185361"/>
            <a:chExt cx="2729803" cy="1570858"/>
          </a:xfrm>
        </p:grpSpPr>
        <p:sp>
          <p:nvSpPr>
            <p:cNvPr id="73" name="Google Shape;256;p23">
              <a:extLst>
                <a:ext uri="{FF2B5EF4-FFF2-40B4-BE49-F238E27FC236}">
                  <a16:creationId xmlns:a16="http://schemas.microsoft.com/office/drawing/2014/main" id="{1013AF9C-AE56-4DBC-A3E8-3293D28D3208}"/>
                </a:ext>
              </a:extLst>
            </p:cNvPr>
            <p:cNvSpPr txBox="1"/>
            <p:nvPr/>
          </p:nvSpPr>
          <p:spPr>
            <a:xfrm>
              <a:off x="1" y="-185361"/>
              <a:ext cx="2219970" cy="11818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1" dirty="0">
                  <a:solidFill>
                    <a:srgbClr val="E4F2FC"/>
                  </a:solidFill>
                </a:rPr>
                <a:t>Потуданская Юлия</a:t>
              </a:r>
              <a:endParaRPr sz="2400" b="1" dirty="0">
                <a:solidFill>
                  <a:srgbClr val="E4F2FC"/>
                </a:solidFill>
              </a:endParaRPr>
            </a:p>
          </p:txBody>
        </p:sp>
        <p:sp>
          <p:nvSpPr>
            <p:cNvPr id="74" name="Google Shape;257;p23">
              <a:extLst>
                <a:ext uri="{FF2B5EF4-FFF2-40B4-BE49-F238E27FC236}">
                  <a16:creationId xmlns:a16="http://schemas.microsoft.com/office/drawing/2014/main" id="{515C5621-B01B-4601-ABD5-529350955756}"/>
                </a:ext>
              </a:extLst>
            </p:cNvPr>
            <p:cNvSpPr txBox="1"/>
            <p:nvPr/>
          </p:nvSpPr>
          <p:spPr>
            <a:xfrm>
              <a:off x="-254918" y="893054"/>
              <a:ext cx="2729803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/>
                <a:t>Разработчик</a:t>
              </a:r>
              <a:endParaRPr sz="2000" b="1" dirty="0"/>
            </a:p>
          </p:txBody>
        </p:sp>
      </p:grpSp>
      <p:cxnSp>
        <p:nvCxnSpPr>
          <p:cNvPr id="80" name="Google Shape;263;p23">
            <a:extLst>
              <a:ext uri="{FF2B5EF4-FFF2-40B4-BE49-F238E27FC236}">
                <a16:creationId xmlns:a16="http://schemas.microsoft.com/office/drawing/2014/main" id="{3AFE7C61-71F9-4716-A493-96C64CB77292}"/>
              </a:ext>
            </a:extLst>
          </p:cNvPr>
          <p:cNvCxnSpPr/>
          <p:nvPr/>
        </p:nvCxnSpPr>
        <p:spPr>
          <a:xfrm rot="-7936">
            <a:off x="10036789" y="1382309"/>
            <a:ext cx="8251178" cy="0"/>
          </a:xfrm>
          <a:prstGeom prst="straightConnector1">
            <a:avLst/>
          </a:prstGeom>
          <a:noFill/>
          <a:ln w="38100" cap="flat" cmpd="sng">
            <a:solidFill>
              <a:srgbClr val="2994E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ECEE97B9-96DD-422A-936A-4D38945E3F7D}"/>
              </a:ext>
            </a:extLst>
          </p:cNvPr>
          <p:cNvSpPr txBox="1"/>
          <p:nvPr/>
        </p:nvSpPr>
        <p:spPr>
          <a:xfrm>
            <a:off x="203303" y="1350845"/>
            <a:ext cx="77714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rgbClr val="2994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Noto Sans Italics" panose="020B0604020202020204" charset="0"/>
              </a:rPr>
              <a:t>Контактные данные:</a:t>
            </a:r>
          </a:p>
        </p:txBody>
      </p:sp>
      <p:pic>
        <p:nvPicPr>
          <p:cNvPr id="84" name="Google Shape;574;p38">
            <a:extLst>
              <a:ext uri="{FF2B5EF4-FFF2-40B4-BE49-F238E27FC236}">
                <a16:creationId xmlns:a16="http://schemas.microsoft.com/office/drawing/2014/main" id="{33A007C8-B0AC-4765-B7A8-2904EC63185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9028" y="2310053"/>
            <a:ext cx="283676" cy="28367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583;p38">
            <a:extLst>
              <a:ext uri="{FF2B5EF4-FFF2-40B4-BE49-F238E27FC236}">
                <a16:creationId xmlns:a16="http://schemas.microsoft.com/office/drawing/2014/main" id="{3075988F-07DE-490A-964B-D167C1EEE790}"/>
              </a:ext>
            </a:extLst>
          </p:cNvPr>
          <p:cNvSpPr txBox="1"/>
          <p:nvPr/>
        </p:nvSpPr>
        <p:spPr>
          <a:xfrm>
            <a:off x="1254636" y="2140895"/>
            <a:ext cx="5270270" cy="556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85" dirty="0" smtClean="0">
                <a:solidFill>
                  <a:srgbClr val="E4F2FC"/>
                </a:solidFill>
                <a:sym typeface="Libre Franklin Light"/>
              </a:rPr>
              <a:t>+ 7 (904) 084-96-94</a:t>
            </a:r>
            <a:endParaRPr dirty="0">
              <a:solidFill>
                <a:srgbClr val="E4F2FC"/>
              </a:solidFill>
            </a:endParaRPr>
          </a:p>
        </p:txBody>
      </p:sp>
      <p:pic>
        <p:nvPicPr>
          <p:cNvPr id="89" name="Google Shape;575;p38">
            <a:extLst>
              <a:ext uri="{FF2B5EF4-FFF2-40B4-BE49-F238E27FC236}">
                <a16:creationId xmlns:a16="http://schemas.microsoft.com/office/drawing/2014/main" id="{49F24A7F-4F17-42D2-A42B-699CF384AF0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326" y="3078864"/>
            <a:ext cx="265109" cy="18226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584;p38">
            <a:extLst>
              <a:ext uri="{FF2B5EF4-FFF2-40B4-BE49-F238E27FC236}">
                <a16:creationId xmlns:a16="http://schemas.microsoft.com/office/drawing/2014/main" id="{82D48D09-620A-42D8-9EC7-F8BB1747E26A}"/>
              </a:ext>
            </a:extLst>
          </p:cNvPr>
          <p:cNvSpPr txBox="1"/>
          <p:nvPr/>
        </p:nvSpPr>
        <p:spPr>
          <a:xfrm>
            <a:off x="1220000" y="2847631"/>
            <a:ext cx="5270270" cy="557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2590" dirty="0">
                <a:solidFill>
                  <a:srgbClr val="E4F2FC"/>
                </a:solidFill>
              </a:rPr>
              <a:t>juliapotud@mail.ru</a:t>
            </a:r>
            <a:endParaRPr sz="2590" dirty="0">
              <a:solidFill>
                <a:srgbClr val="E4F2FC"/>
              </a:solidFill>
            </a:endParaRPr>
          </a:p>
        </p:txBody>
      </p:sp>
      <p:grpSp>
        <p:nvGrpSpPr>
          <p:cNvPr id="57" name="Google Shape;240;p23">
            <a:extLst>
              <a:ext uri="{FF2B5EF4-FFF2-40B4-BE49-F238E27FC236}">
                <a16:creationId xmlns:a16="http://schemas.microsoft.com/office/drawing/2014/main" id="{CB146D1A-0A6F-4DA0-95B5-A5B01169DB87}"/>
              </a:ext>
            </a:extLst>
          </p:cNvPr>
          <p:cNvGrpSpPr/>
          <p:nvPr/>
        </p:nvGrpSpPr>
        <p:grpSpPr>
          <a:xfrm>
            <a:off x="14935200" y="4960238"/>
            <a:ext cx="2341913" cy="936886"/>
            <a:chOff x="-433237" y="-20340"/>
            <a:chExt cx="3122550" cy="1249182"/>
          </a:xfrm>
        </p:grpSpPr>
        <p:sp>
          <p:nvSpPr>
            <p:cNvPr id="58" name="Google Shape;241;p23">
              <a:extLst>
                <a:ext uri="{FF2B5EF4-FFF2-40B4-BE49-F238E27FC236}">
                  <a16:creationId xmlns:a16="http://schemas.microsoft.com/office/drawing/2014/main" id="{5FB3012C-6BAC-4E86-B042-1AE0AE66D587}"/>
                </a:ext>
              </a:extLst>
            </p:cNvPr>
            <p:cNvSpPr txBox="1"/>
            <p:nvPr/>
          </p:nvSpPr>
          <p:spPr>
            <a:xfrm>
              <a:off x="-263422" y="-20340"/>
              <a:ext cx="2746813" cy="5909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1" dirty="0">
                  <a:solidFill>
                    <a:srgbClr val="FFFFFF"/>
                  </a:solidFill>
                  <a:sym typeface="Libre Franklin"/>
                </a:rPr>
                <a:t>Мухина София</a:t>
              </a:r>
              <a:endParaRPr sz="2000" dirty="0"/>
            </a:p>
          </p:txBody>
        </p:sp>
        <p:sp>
          <p:nvSpPr>
            <p:cNvPr id="59" name="Google Shape;242;p23">
              <a:extLst>
                <a:ext uri="{FF2B5EF4-FFF2-40B4-BE49-F238E27FC236}">
                  <a16:creationId xmlns:a16="http://schemas.microsoft.com/office/drawing/2014/main" id="{5821FAEF-10C0-49FC-BAA6-278439A8CC56}"/>
                </a:ext>
              </a:extLst>
            </p:cNvPr>
            <p:cNvSpPr txBox="1"/>
            <p:nvPr/>
          </p:nvSpPr>
          <p:spPr>
            <a:xfrm>
              <a:off x="-433237" y="736399"/>
              <a:ext cx="3122550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 smtClean="0"/>
                <a:t>Аналитик</a:t>
              </a:r>
              <a:endParaRPr sz="2000" b="1" dirty="0"/>
            </a:p>
          </p:txBody>
        </p:sp>
      </p:grpSp>
      <p:grpSp>
        <p:nvGrpSpPr>
          <p:cNvPr id="62" name="Google Shape;245;p23">
            <a:extLst>
              <a:ext uri="{FF2B5EF4-FFF2-40B4-BE49-F238E27FC236}">
                <a16:creationId xmlns:a16="http://schemas.microsoft.com/office/drawing/2014/main" id="{EA077295-8A7D-492A-A24D-A8740146D725}"/>
              </a:ext>
            </a:extLst>
          </p:cNvPr>
          <p:cNvGrpSpPr/>
          <p:nvPr/>
        </p:nvGrpSpPr>
        <p:grpSpPr>
          <a:xfrm>
            <a:off x="9204309" y="8175404"/>
            <a:ext cx="1664978" cy="900842"/>
            <a:chOff x="0" y="0"/>
            <a:chExt cx="2219970" cy="1201123"/>
          </a:xfrm>
        </p:grpSpPr>
        <p:sp>
          <p:nvSpPr>
            <p:cNvPr id="63" name="Google Shape;246;p23">
              <a:extLst>
                <a:ext uri="{FF2B5EF4-FFF2-40B4-BE49-F238E27FC236}">
                  <a16:creationId xmlns:a16="http://schemas.microsoft.com/office/drawing/2014/main" id="{648EABB3-93A0-49C1-9C4F-496110A251EB}"/>
                </a:ext>
              </a:extLst>
            </p:cNvPr>
            <p:cNvSpPr txBox="1"/>
            <p:nvPr/>
          </p:nvSpPr>
          <p:spPr>
            <a:xfrm>
              <a:off x="0" y="0"/>
              <a:ext cx="2219970" cy="5909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1" dirty="0">
                  <a:solidFill>
                    <a:srgbClr val="FFFFFF"/>
                  </a:solidFill>
                  <a:sym typeface="Libre Franklin"/>
                </a:rPr>
                <a:t>Гамов Олег</a:t>
              </a:r>
              <a:endParaRPr sz="2000" dirty="0"/>
            </a:p>
          </p:txBody>
        </p:sp>
        <p:sp>
          <p:nvSpPr>
            <p:cNvPr id="64" name="Google Shape;247;p23">
              <a:extLst>
                <a:ext uri="{FF2B5EF4-FFF2-40B4-BE49-F238E27FC236}">
                  <a16:creationId xmlns:a16="http://schemas.microsoft.com/office/drawing/2014/main" id="{D4BE1209-3134-4118-AA63-517BE56DE5CA}"/>
                </a:ext>
              </a:extLst>
            </p:cNvPr>
            <p:cNvSpPr txBox="1"/>
            <p:nvPr/>
          </p:nvSpPr>
          <p:spPr>
            <a:xfrm>
              <a:off x="0" y="708680"/>
              <a:ext cx="2219970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/>
                <a:t>Дизайнер</a:t>
              </a:r>
              <a:endParaRPr sz="2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/>
          <p:cNvSpPr/>
          <p:nvPr/>
        </p:nvSpPr>
        <p:spPr>
          <a:xfrm rot="5400000" flipV="1">
            <a:off x="-1387020" y="1494356"/>
            <a:ext cx="2988714" cy="2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00000">
            <a:off x="16193812" y="1975702"/>
            <a:ext cx="4114800" cy="0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6" name="Google Shape;184;p19">
            <a:extLst>
              <a:ext uri="{FF2B5EF4-FFF2-40B4-BE49-F238E27FC236}">
                <a16:creationId xmlns:a16="http://schemas.microsoft.com/office/drawing/2014/main" id="{8C85EA12-7099-45CA-9AFB-3B45693444A7}"/>
              </a:ext>
            </a:extLst>
          </p:cNvPr>
          <p:cNvSpPr/>
          <p:nvPr/>
        </p:nvSpPr>
        <p:spPr>
          <a:xfrm>
            <a:off x="8458200" y="-129186"/>
            <a:ext cx="5939376" cy="5143500"/>
          </a:xfrm>
          <a:custGeom>
            <a:avLst/>
            <a:gdLst/>
            <a:ahLst/>
            <a:cxnLst/>
            <a:rect l="l" t="t" r="r" b="b"/>
            <a:pathLst>
              <a:path w="6350000" h="5499100" extrusionOk="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sp>
      <p:sp>
        <p:nvSpPr>
          <p:cNvPr id="37" name="Google Shape;185;p19">
            <a:extLst>
              <a:ext uri="{FF2B5EF4-FFF2-40B4-BE49-F238E27FC236}">
                <a16:creationId xmlns:a16="http://schemas.microsoft.com/office/drawing/2014/main" id="{9105A4C0-A16B-4433-AB00-12F3A4A8F1B3}"/>
              </a:ext>
            </a:extLst>
          </p:cNvPr>
          <p:cNvSpPr/>
          <p:nvPr/>
        </p:nvSpPr>
        <p:spPr>
          <a:xfrm>
            <a:off x="8458200" y="5272686"/>
            <a:ext cx="5939376" cy="5143500"/>
          </a:xfrm>
          <a:custGeom>
            <a:avLst/>
            <a:gdLst/>
            <a:ahLst/>
            <a:cxnLst/>
            <a:rect l="l" t="t" r="r" b="b"/>
            <a:pathLst>
              <a:path w="6350000" h="5499100" extrusionOk="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sp>
      <p:sp>
        <p:nvSpPr>
          <p:cNvPr id="38" name="Google Shape;186;p19">
            <a:extLst>
              <a:ext uri="{FF2B5EF4-FFF2-40B4-BE49-F238E27FC236}">
                <a16:creationId xmlns:a16="http://schemas.microsoft.com/office/drawing/2014/main" id="{D761447C-9793-4CF7-9B50-068D494EE8CE}"/>
              </a:ext>
            </a:extLst>
          </p:cNvPr>
          <p:cNvSpPr/>
          <p:nvPr/>
        </p:nvSpPr>
        <p:spPr>
          <a:xfrm>
            <a:off x="13377770" y="2607070"/>
            <a:ext cx="6056826" cy="5143500"/>
          </a:xfrm>
          <a:custGeom>
            <a:avLst/>
            <a:gdLst/>
            <a:ahLst/>
            <a:cxnLst/>
            <a:rect l="l" t="t" r="r" b="b"/>
            <a:pathLst>
              <a:path w="6326018" h="5372100" extrusionOk="0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sp>
      <p:grpSp>
        <p:nvGrpSpPr>
          <p:cNvPr id="39" name="Google Shape;187;p19">
            <a:extLst>
              <a:ext uri="{FF2B5EF4-FFF2-40B4-BE49-F238E27FC236}">
                <a16:creationId xmlns:a16="http://schemas.microsoft.com/office/drawing/2014/main" id="{10B39604-2A8C-4087-9E94-0A7473C5267C}"/>
              </a:ext>
            </a:extLst>
          </p:cNvPr>
          <p:cNvGrpSpPr/>
          <p:nvPr/>
        </p:nvGrpSpPr>
        <p:grpSpPr>
          <a:xfrm rot="-5400000">
            <a:off x="-1846708" y="-3320469"/>
            <a:ext cx="8299795" cy="13771648"/>
            <a:chOff x="0" y="-47625"/>
            <a:chExt cx="635000" cy="1053641"/>
          </a:xfrm>
        </p:grpSpPr>
        <p:sp>
          <p:nvSpPr>
            <p:cNvPr id="40" name="Google Shape;188;p19">
              <a:extLst>
                <a:ext uri="{FF2B5EF4-FFF2-40B4-BE49-F238E27FC236}">
                  <a16:creationId xmlns:a16="http://schemas.microsoft.com/office/drawing/2014/main" id="{EB7AE776-21FC-45C3-998D-08C3AE0117D8}"/>
                </a:ext>
              </a:extLst>
            </p:cNvPr>
            <p:cNvSpPr/>
            <p:nvPr/>
          </p:nvSpPr>
          <p:spPr>
            <a:xfrm>
              <a:off x="0" y="0"/>
              <a:ext cx="393053" cy="1006016"/>
            </a:xfrm>
            <a:custGeom>
              <a:avLst/>
              <a:gdLst/>
              <a:ahLst/>
              <a:cxnLst/>
              <a:rect l="l" t="t" r="r" b="b"/>
              <a:pathLst>
                <a:path w="393053" h="1006016" extrusionOk="0">
                  <a:moveTo>
                    <a:pt x="393053" y="0"/>
                  </a:moveTo>
                  <a:lnTo>
                    <a:pt x="393053" y="891716"/>
                  </a:lnTo>
                  <a:lnTo>
                    <a:pt x="196527" y="1006016"/>
                  </a:lnTo>
                  <a:lnTo>
                    <a:pt x="0" y="891716"/>
                  </a:lnTo>
                  <a:lnTo>
                    <a:pt x="0" y="0"/>
                  </a:lnTo>
                  <a:lnTo>
                    <a:pt x="393053" y="0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41" name="Google Shape;189;p19">
              <a:extLst>
                <a:ext uri="{FF2B5EF4-FFF2-40B4-BE49-F238E27FC236}">
                  <a16:creationId xmlns:a16="http://schemas.microsoft.com/office/drawing/2014/main" id="{6A32A925-335B-426F-A371-DA0CAAFA2F60}"/>
                </a:ext>
              </a:extLst>
            </p:cNvPr>
            <p:cNvSpPr txBox="1"/>
            <p:nvPr/>
          </p:nvSpPr>
          <p:spPr>
            <a:xfrm>
              <a:off x="0" y="-47625"/>
              <a:ext cx="6350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" name="Google Shape;190;p19">
            <a:extLst>
              <a:ext uri="{FF2B5EF4-FFF2-40B4-BE49-F238E27FC236}">
                <a16:creationId xmlns:a16="http://schemas.microsoft.com/office/drawing/2014/main" id="{A94AAACA-2DD0-4EB5-90DE-AF1D6E82505E}"/>
              </a:ext>
            </a:extLst>
          </p:cNvPr>
          <p:cNvSpPr txBox="1"/>
          <p:nvPr/>
        </p:nvSpPr>
        <p:spPr>
          <a:xfrm>
            <a:off x="36787" y="190500"/>
            <a:ext cx="8726205" cy="230832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ru-RU" sz="5400" b="1" dirty="0">
                <a:solidFill>
                  <a:srgbClr val="014E97"/>
                </a:solidFill>
                <a:latin typeface="Arial Black" panose="020B0A04020102020204" pitchFamily="34" charset="0"/>
              </a:rPr>
              <a:t>Проблематика и актуальность</a:t>
            </a:r>
            <a:endParaRPr lang="en-US" sz="5400" b="1" dirty="0">
              <a:solidFill>
                <a:srgbClr val="014E97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074710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Из 30 пешеходных переходов </a:t>
            </a:r>
            <a:r>
              <a:rPr lang="ru-RU" sz="32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пгт.Чернянка</a:t>
            </a: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68% плохо освещены или </a:t>
            </a: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вовсе не имеют освещения. 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 Плохая освещенность является одной из основных причин ДТП.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595;p39">
            <a:extLst>
              <a:ext uri="{FF2B5EF4-FFF2-40B4-BE49-F238E27FC236}">
                <a16:creationId xmlns:a16="http://schemas.microsoft.com/office/drawing/2014/main" id="{9F7AD9ED-7CBB-4D66-96CC-BB9FE52E44CA}"/>
              </a:ext>
            </a:extLst>
          </p:cNvPr>
          <p:cNvSpPr/>
          <p:nvPr/>
        </p:nvSpPr>
        <p:spPr>
          <a:xfrm>
            <a:off x="-2685674" y="-1089079"/>
            <a:ext cx="6498552" cy="5518617"/>
          </a:xfrm>
          <a:custGeom>
            <a:avLst/>
            <a:gdLst/>
            <a:ahLst/>
            <a:cxnLst/>
            <a:rect l="l" t="t" r="r" b="b"/>
            <a:pathLst>
              <a:path w="6326018" h="5372100" extrusionOk="0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</p:sp>
      <p:sp>
        <p:nvSpPr>
          <p:cNvPr id="13" name="Google Shape;596;p39">
            <a:extLst>
              <a:ext uri="{FF2B5EF4-FFF2-40B4-BE49-F238E27FC236}">
                <a16:creationId xmlns:a16="http://schemas.microsoft.com/office/drawing/2014/main" id="{A2F28F7D-5FEF-43B3-8830-3C800B6A18AE}"/>
              </a:ext>
            </a:extLst>
          </p:cNvPr>
          <p:cNvSpPr/>
          <p:nvPr/>
        </p:nvSpPr>
        <p:spPr>
          <a:xfrm>
            <a:off x="2714482" y="-3843465"/>
            <a:ext cx="6360484" cy="5508773"/>
          </a:xfrm>
          <a:custGeom>
            <a:avLst/>
            <a:gdLst/>
            <a:ahLst/>
            <a:cxnLst/>
            <a:rect l="l" t="t" r="r" b="b"/>
            <a:pathLst>
              <a:path w="6202680" h="5372100" extrusionOk="0">
                <a:moveTo>
                  <a:pt x="4652010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652010" y="5372100"/>
                </a:lnTo>
                <a:lnTo>
                  <a:pt x="6202680" y="2686050"/>
                </a:lnTo>
                <a:lnTo>
                  <a:pt x="4652010" y="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14" name="Google Shape;597;p39">
            <a:extLst>
              <a:ext uri="{FF2B5EF4-FFF2-40B4-BE49-F238E27FC236}">
                <a16:creationId xmlns:a16="http://schemas.microsoft.com/office/drawing/2014/main" id="{23731540-F744-4D85-92FC-41B0C6AE8E11}"/>
              </a:ext>
            </a:extLst>
          </p:cNvPr>
          <p:cNvSpPr/>
          <p:nvPr/>
        </p:nvSpPr>
        <p:spPr>
          <a:xfrm>
            <a:off x="-2547606" y="4778227"/>
            <a:ext cx="6360484" cy="5508773"/>
          </a:xfrm>
          <a:custGeom>
            <a:avLst/>
            <a:gdLst/>
            <a:ahLst/>
            <a:cxnLst/>
            <a:rect l="l" t="t" r="r" b="b"/>
            <a:pathLst>
              <a:path w="6202680" h="5372100" extrusionOk="0">
                <a:moveTo>
                  <a:pt x="4652010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652010" y="5372100"/>
                </a:lnTo>
                <a:lnTo>
                  <a:pt x="6202680" y="2686050"/>
                </a:lnTo>
                <a:lnTo>
                  <a:pt x="4652010" y="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15" name="Google Shape;598;p39">
            <a:extLst>
              <a:ext uri="{FF2B5EF4-FFF2-40B4-BE49-F238E27FC236}">
                <a16:creationId xmlns:a16="http://schemas.microsoft.com/office/drawing/2014/main" id="{34C76213-1558-470A-A430-8BE859BFB072}"/>
              </a:ext>
            </a:extLst>
          </p:cNvPr>
          <p:cNvSpPr/>
          <p:nvPr/>
        </p:nvSpPr>
        <p:spPr>
          <a:xfrm>
            <a:off x="2645448" y="2013996"/>
            <a:ext cx="6498552" cy="5518617"/>
          </a:xfrm>
          <a:custGeom>
            <a:avLst/>
            <a:gdLst/>
            <a:ahLst/>
            <a:cxnLst/>
            <a:rect l="l" t="t" r="r" b="b"/>
            <a:pathLst>
              <a:path w="6326018" h="5372100" extrusionOk="0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</p:sp>
      <p:cxnSp>
        <p:nvCxnSpPr>
          <p:cNvPr id="16" name="Google Shape;599;p39">
            <a:extLst>
              <a:ext uri="{FF2B5EF4-FFF2-40B4-BE49-F238E27FC236}">
                <a16:creationId xmlns:a16="http://schemas.microsoft.com/office/drawing/2014/main" id="{6276B798-D661-48AE-9FCF-E7023F032761}"/>
              </a:ext>
            </a:extLst>
          </p:cNvPr>
          <p:cNvCxnSpPr>
            <a:cxnSpLocks/>
          </p:cNvCxnSpPr>
          <p:nvPr/>
        </p:nvCxnSpPr>
        <p:spPr>
          <a:xfrm>
            <a:off x="9448800" y="6115242"/>
            <a:ext cx="8839200" cy="0"/>
          </a:xfrm>
          <a:prstGeom prst="straightConnector1">
            <a:avLst/>
          </a:prstGeom>
          <a:noFill/>
          <a:ln w="38100" cap="flat" cmpd="sng">
            <a:solidFill>
              <a:srgbClr val="014E9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FC4993-0979-4448-ADF8-8669C18520EB}"/>
              </a:ext>
            </a:extLst>
          </p:cNvPr>
          <p:cNvSpPr txBox="1"/>
          <p:nvPr/>
        </p:nvSpPr>
        <p:spPr>
          <a:xfrm>
            <a:off x="5181600" y="2942463"/>
            <a:ext cx="11330460" cy="2662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dirty="0">
                <a:solidFill>
                  <a:srgbClr val="014E97"/>
                </a:solidFill>
                <a:latin typeface="Arial Black" panose="020B0A04020102020204" pitchFamily="34" charset="0"/>
                <a:ea typeface="Libre Baskerville"/>
                <a:cs typeface="Libre Baskerville"/>
                <a:sym typeface="Libre Baskerville"/>
              </a:rPr>
              <a:t>Спасибо за внимание</a:t>
            </a:r>
            <a:r>
              <a:rPr lang="en-US" sz="7200" b="0" i="0" u="none" strike="noStrike" cap="none" dirty="0">
                <a:solidFill>
                  <a:srgbClr val="014E97"/>
                </a:solidFill>
                <a:latin typeface="Arial Black" panose="020B0A04020102020204" pitchFamily="34" charset="0"/>
                <a:ea typeface="Libre Baskerville"/>
                <a:cs typeface="Libre Baskerville"/>
                <a:sym typeface="Libre Baskerville"/>
              </a:rPr>
              <a:t>!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E14941-2C39-46FF-8B11-316675F2D90C}"/>
              </a:ext>
            </a:extLst>
          </p:cNvPr>
          <p:cNvSpPr txBox="1"/>
          <p:nvPr/>
        </p:nvSpPr>
        <p:spPr>
          <a:xfrm>
            <a:off x="5486400" y="6625626"/>
            <a:ext cx="1208532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Noto Sans Italics" panose="020B0604020202020204" charset="0"/>
              </a:rPr>
              <a:t>«Даже одна спасенная человеческая жизнь – это бесценный вклад в общее благополучие общества.»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Noto Sans Italics" panose="020B0604020202020204" charset="0"/>
            </a:endParaRPr>
          </a:p>
          <a:p>
            <a:pPr algn="r"/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14675" y="0"/>
            <a:ext cx="9525000" cy="10287000"/>
          </a:xfrm>
          <a:prstGeom prst="rect">
            <a:avLst/>
          </a:prstGeom>
          <a:solidFill>
            <a:srgbClr val="014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AutoShape 12"/>
          <p:cNvSpPr/>
          <p:nvPr/>
        </p:nvSpPr>
        <p:spPr>
          <a:xfrm rot="5400000">
            <a:off x="16193812" y="1975702"/>
            <a:ext cx="4114800" cy="0"/>
          </a:xfrm>
          <a:prstGeom prst="line">
            <a:avLst/>
          </a:prstGeom>
          <a:ln w="3810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Google Shape;190;p19">
            <a:extLst>
              <a:ext uri="{FF2B5EF4-FFF2-40B4-BE49-F238E27FC236}">
                <a16:creationId xmlns:a16="http://schemas.microsoft.com/office/drawing/2014/main" id="{A94AAACA-2DD0-4EB5-90DE-AF1D6E82505E}"/>
              </a:ext>
            </a:extLst>
          </p:cNvPr>
          <p:cNvSpPr txBox="1"/>
          <p:nvPr/>
        </p:nvSpPr>
        <p:spPr>
          <a:xfrm>
            <a:off x="8489006" y="741467"/>
            <a:ext cx="107982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ru-RU" sz="6000" dirty="0">
                <a:solidFill>
                  <a:srgbClr val="014E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Проблематика и актуальность</a:t>
            </a:r>
            <a:endParaRPr lang="en-US" sz="6000" dirty="0">
              <a:solidFill>
                <a:srgbClr val="014E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400" y="6819900"/>
            <a:ext cx="11241998" cy="96569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37183" y="3411351"/>
            <a:ext cx="84678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rgbClr val="2994E5"/>
                </a:solidFill>
                <a:latin typeface="Arial Black" panose="020B0A04020102020204" pitchFamily="34" charset="0"/>
              </a:rPr>
              <a:t>Свыше 60% ДТП </a:t>
            </a:r>
            <a:r>
              <a:rPr lang="ru-RU" sz="3200" b="1" dirty="0" smtClean="0">
                <a:solidFill>
                  <a:srgbClr val="2994E5"/>
                </a:solidFill>
                <a:latin typeface="Arial Black" panose="020B0A04020102020204" pitchFamily="34" charset="0"/>
              </a:rPr>
              <a:t>на пешеходных переходах происходят </a:t>
            </a:r>
            <a:r>
              <a:rPr lang="ru-RU" sz="3200" b="1" dirty="0">
                <a:solidFill>
                  <a:srgbClr val="2994E5"/>
                </a:solidFill>
                <a:latin typeface="Arial Black" panose="020B0A04020102020204" pitchFamily="34" charset="0"/>
              </a:rPr>
              <a:t>в темное время суток.</a:t>
            </a:r>
          </a:p>
          <a:p>
            <a:pPr marL="457200" lvl="0" indent="-457200" algn="ctr"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rgbClr val="2994E5"/>
                </a:solidFill>
                <a:latin typeface="Arial Black" panose="020B0A04020102020204" pitchFamily="34" charset="0"/>
              </a:rPr>
              <a:t>За 2021, 2022 </a:t>
            </a:r>
            <a:r>
              <a:rPr lang="ru-RU" sz="3200" b="1" dirty="0" smtClean="0">
                <a:solidFill>
                  <a:srgbClr val="2994E5"/>
                </a:solidFill>
                <a:latin typeface="Arial Black" panose="020B0A04020102020204" pitchFamily="34" charset="0"/>
              </a:rPr>
              <a:t>годы </a:t>
            </a:r>
            <a:r>
              <a:rPr lang="ru-RU" sz="3200" b="1" dirty="0" smtClean="0">
                <a:solidFill>
                  <a:srgbClr val="2994E5"/>
                </a:solidFill>
                <a:latin typeface="Arial Black" panose="020B0A04020102020204" pitchFamily="34" charset="0"/>
              </a:rPr>
              <a:t>и 5,5 </a:t>
            </a:r>
            <a:r>
              <a:rPr lang="ru-RU" sz="3200" b="1" dirty="0">
                <a:solidFill>
                  <a:srgbClr val="2994E5"/>
                </a:solidFill>
                <a:latin typeface="Arial Black" panose="020B0A04020102020204" pitchFamily="34" charset="0"/>
              </a:rPr>
              <a:t>месяцев 2023 года произошло 29 ДТП на пешеходных переходах</a:t>
            </a:r>
            <a:r>
              <a:rPr lang="ru-RU" sz="3200" dirty="0">
                <a:solidFill>
                  <a:srgbClr val="2994E5"/>
                </a:solidFill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072" y="4383690"/>
            <a:ext cx="4863350" cy="60286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48" y="0"/>
            <a:ext cx="4989422" cy="594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3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152;p17">
            <a:extLst>
              <a:ext uri="{FF2B5EF4-FFF2-40B4-BE49-F238E27FC236}">
                <a16:creationId xmlns:a16="http://schemas.microsoft.com/office/drawing/2014/main" id="{7FBA13C2-02EA-48DB-9775-6DB0D5E366AB}"/>
              </a:ext>
            </a:extLst>
          </p:cNvPr>
          <p:cNvSpPr/>
          <p:nvPr/>
        </p:nvSpPr>
        <p:spPr>
          <a:xfrm>
            <a:off x="13263946" y="5143500"/>
            <a:ext cx="11970327" cy="10287000"/>
          </a:xfrm>
          <a:custGeom>
            <a:avLst/>
            <a:gdLst/>
            <a:ahLst/>
            <a:cxnLst/>
            <a:rect l="l" t="t" r="r" b="b"/>
            <a:pathLst>
              <a:path w="812800" h="698500" extrusionOk="0">
                <a:moveTo>
                  <a:pt x="812800" y="349250"/>
                </a:moveTo>
                <a:lnTo>
                  <a:pt x="609600" y="698500"/>
                </a:lnTo>
                <a:lnTo>
                  <a:pt x="203200" y="698500"/>
                </a:lnTo>
                <a:lnTo>
                  <a:pt x="0" y="349250"/>
                </a:lnTo>
                <a:lnTo>
                  <a:pt x="203200" y="0"/>
                </a:lnTo>
                <a:lnTo>
                  <a:pt x="609600" y="0"/>
                </a:lnTo>
                <a:lnTo>
                  <a:pt x="812800" y="349250"/>
                </a:lnTo>
                <a:close/>
              </a:path>
            </a:pathLst>
          </a:custGeom>
          <a:solidFill>
            <a:srgbClr val="2994E5">
              <a:alpha val="26000"/>
            </a:srgbClr>
          </a:solidFill>
          <a:ln>
            <a:noFill/>
          </a:ln>
        </p:spPr>
      </p:sp>
      <p:sp>
        <p:nvSpPr>
          <p:cNvPr id="71" name="Google Shape;152;p17">
            <a:extLst>
              <a:ext uri="{FF2B5EF4-FFF2-40B4-BE49-F238E27FC236}">
                <a16:creationId xmlns:a16="http://schemas.microsoft.com/office/drawing/2014/main" id="{EB12EDDC-BB32-4710-95B1-61FB2378AECD}"/>
              </a:ext>
            </a:extLst>
          </p:cNvPr>
          <p:cNvSpPr/>
          <p:nvPr/>
        </p:nvSpPr>
        <p:spPr>
          <a:xfrm>
            <a:off x="-4331048" y="0"/>
            <a:ext cx="11970327" cy="10287000"/>
          </a:xfrm>
          <a:custGeom>
            <a:avLst/>
            <a:gdLst/>
            <a:ahLst/>
            <a:cxnLst/>
            <a:rect l="l" t="t" r="r" b="b"/>
            <a:pathLst>
              <a:path w="812800" h="698500" extrusionOk="0">
                <a:moveTo>
                  <a:pt x="812800" y="349250"/>
                </a:moveTo>
                <a:lnTo>
                  <a:pt x="609600" y="698500"/>
                </a:lnTo>
                <a:lnTo>
                  <a:pt x="203200" y="698500"/>
                </a:lnTo>
                <a:lnTo>
                  <a:pt x="0" y="349250"/>
                </a:lnTo>
                <a:lnTo>
                  <a:pt x="203200" y="0"/>
                </a:lnTo>
                <a:lnTo>
                  <a:pt x="609600" y="0"/>
                </a:lnTo>
                <a:lnTo>
                  <a:pt x="812800" y="349250"/>
                </a:lnTo>
                <a:close/>
              </a:path>
            </a:pathLst>
          </a:custGeom>
          <a:solidFill>
            <a:srgbClr val="2994E5">
              <a:alpha val="26000"/>
            </a:srgbClr>
          </a:solidFill>
          <a:ln>
            <a:noFill/>
          </a:ln>
        </p:spPr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6D22E8A-716E-48F4-9F60-75D3C5B51316}"/>
              </a:ext>
            </a:extLst>
          </p:cNvPr>
          <p:cNvSpPr txBox="1"/>
          <p:nvPr/>
        </p:nvSpPr>
        <p:spPr>
          <a:xfrm>
            <a:off x="304800" y="417442"/>
            <a:ext cx="1877006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ru-RU" sz="8000" dirty="0" smtClean="0">
                <a:solidFill>
                  <a:srgbClr val="2994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Анкетирование </a:t>
            </a:r>
            <a:endParaRPr lang="en-US" sz="8000" u="none" dirty="0">
              <a:solidFill>
                <a:srgbClr val="2994E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B63725-301C-443F-9A76-5598679B9C43}"/>
              </a:ext>
            </a:extLst>
          </p:cNvPr>
          <p:cNvSpPr txBox="1"/>
          <p:nvPr/>
        </p:nvSpPr>
        <p:spPr>
          <a:xfrm>
            <a:off x="5180292" y="7896243"/>
            <a:ext cx="4024666" cy="254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E4F2FC"/>
                </a:solidFill>
                <a:latin typeface="Arial Black" panose="020B0A04020102020204" pitchFamily="34" charset="0"/>
              </a:rPr>
              <a:t>Экологически чистые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E4F2FC"/>
                </a:solidFill>
                <a:latin typeface="Arial Black" panose="020B0A04020102020204" pitchFamily="34" charset="0"/>
              </a:rPr>
              <a:t>Экономически выгодные</a:t>
            </a:r>
          </a:p>
          <a:p>
            <a:pPr algn="ctr"/>
            <a:endParaRPr lang="ru-RU" sz="1700" dirty="0">
              <a:solidFill>
                <a:srgbClr val="E4F2FC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2" b="29259"/>
          <a:stretch/>
        </p:blipFill>
        <p:spPr>
          <a:xfrm>
            <a:off x="7699457" y="6086702"/>
            <a:ext cx="4943452" cy="42002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0" r="1804" b="30001"/>
          <a:stretch/>
        </p:blipFill>
        <p:spPr>
          <a:xfrm>
            <a:off x="13263946" y="1896110"/>
            <a:ext cx="4695442" cy="39504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741" r="1143" b="28518"/>
          <a:stretch/>
        </p:blipFill>
        <p:spPr>
          <a:xfrm>
            <a:off x="13246630" y="6078753"/>
            <a:ext cx="4727045" cy="4216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78" b="7443"/>
          <a:stretch/>
        </p:blipFill>
        <p:spPr>
          <a:xfrm>
            <a:off x="7699457" y="1809101"/>
            <a:ext cx="4965530" cy="39320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39" r="22373"/>
          <a:stretch/>
        </p:blipFill>
        <p:spPr>
          <a:xfrm>
            <a:off x="0" y="1420621"/>
            <a:ext cx="4362450" cy="7769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12" y="2364183"/>
            <a:ext cx="4888049" cy="22810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1"/>
          <a:stretch/>
        </p:blipFill>
        <p:spPr>
          <a:xfrm>
            <a:off x="0" y="4811876"/>
            <a:ext cx="4746951" cy="11720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641" y="6137748"/>
            <a:ext cx="4537520" cy="2206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37"/>
          <a:stretch/>
        </p:blipFill>
        <p:spPr>
          <a:xfrm>
            <a:off x="14287" y="8501067"/>
            <a:ext cx="4754428" cy="1492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11;p20">
            <a:extLst>
              <a:ext uri="{FF2B5EF4-FFF2-40B4-BE49-F238E27FC236}">
                <a16:creationId xmlns:a16="http://schemas.microsoft.com/office/drawing/2014/main" id="{AC15E273-9BFF-4A65-95F0-DAE1BC0603F5}"/>
              </a:ext>
            </a:extLst>
          </p:cNvPr>
          <p:cNvSpPr/>
          <p:nvPr/>
        </p:nvSpPr>
        <p:spPr>
          <a:xfrm>
            <a:off x="16207359" y="-909100"/>
            <a:ext cx="3140317" cy="2666780"/>
          </a:xfrm>
          <a:custGeom>
            <a:avLst/>
            <a:gdLst/>
            <a:ahLst/>
            <a:cxnLst/>
            <a:rect l="l" t="t" r="r" b="b"/>
            <a:pathLst>
              <a:path w="6326018" h="5372100" extrusionOk="0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25" name="Google Shape;212;p20">
            <a:extLst>
              <a:ext uri="{FF2B5EF4-FFF2-40B4-BE49-F238E27FC236}">
                <a16:creationId xmlns:a16="http://schemas.microsoft.com/office/drawing/2014/main" id="{8F22A6CF-B74D-48EB-8107-A33D791F2D6E}"/>
              </a:ext>
            </a:extLst>
          </p:cNvPr>
          <p:cNvSpPr/>
          <p:nvPr/>
        </p:nvSpPr>
        <p:spPr>
          <a:xfrm>
            <a:off x="-640105" y="8509524"/>
            <a:ext cx="2172366" cy="1844789"/>
          </a:xfrm>
          <a:custGeom>
            <a:avLst/>
            <a:gdLst/>
            <a:ahLst/>
            <a:cxnLst/>
            <a:rect l="l" t="t" r="r" b="b"/>
            <a:pathLst>
              <a:path w="6326018" h="5372100" extrusionOk="0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E073350-92A7-4465-AB8B-EDAECCB20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0812" y="6286500"/>
            <a:ext cx="4663817" cy="2656879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/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BE8E8AD-185D-4D35-82B5-D35F48E98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098" y="5544146"/>
            <a:ext cx="4663817" cy="2656879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332B9D2-EBB3-4386-9FEF-5A07B1945A68}"/>
              </a:ext>
            </a:extLst>
          </p:cNvPr>
          <p:cNvSpPr txBox="1"/>
          <p:nvPr/>
        </p:nvSpPr>
        <p:spPr>
          <a:xfrm>
            <a:off x="2250097" y="771426"/>
            <a:ext cx="4663817" cy="132343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8000" dirty="0">
                <a:solidFill>
                  <a:srgbClr val="014E97"/>
                </a:solidFill>
                <a:latin typeface="Arial Black" panose="020B0A04020102020204" pitchFamily="34" charset="0"/>
                <a:sym typeface="Libre Baskerville"/>
              </a:rPr>
              <a:t>Цель</a:t>
            </a:r>
            <a:endParaRPr lang="ru-RU" sz="8000" dirty="0">
              <a:solidFill>
                <a:srgbClr val="014E97"/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0750DE-11A7-4BF3-A1EC-F847E71C8F77}"/>
              </a:ext>
            </a:extLst>
          </p:cNvPr>
          <p:cNvSpPr txBox="1"/>
          <p:nvPr/>
        </p:nvSpPr>
        <p:spPr>
          <a:xfrm>
            <a:off x="1773283" y="2348617"/>
            <a:ext cx="657504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rgbClr val="2994E5"/>
                </a:solidFill>
                <a:latin typeface="Arial Black" panose="020B0A04020102020204" pitchFamily="34" charset="0"/>
              </a:rPr>
              <a:t>У</a:t>
            </a:r>
            <a:r>
              <a:rPr lang="ru-RU" sz="3200" b="1" dirty="0" smtClean="0">
                <a:solidFill>
                  <a:srgbClr val="2994E5"/>
                </a:solidFill>
                <a:latin typeface="Arial Black" panose="020B0A04020102020204" pitchFamily="34" charset="0"/>
              </a:rPr>
              <a:t>становить </a:t>
            </a:r>
            <a:r>
              <a:rPr lang="ru-RU" sz="3200" b="1" dirty="0">
                <a:solidFill>
                  <a:srgbClr val="2994E5"/>
                </a:solidFill>
                <a:latin typeface="Arial Black" panose="020B0A04020102020204" pitchFamily="34" charset="0"/>
              </a:rPr>
              <a:t>5 систем освещения на пешеходных переходах </a:t>
            </a:r>
            <a:r>
              <a:rPr lang="ru-RU" sz="3200" b="1" dirty="0" smtClean="0">
                <a:solidFill>
                  <a:srgbClr val="2994E5"/>
                </a:solidFill>
                <a:latin typeface="Arial Black" panose="020B0A04020102020204" pitchFamily="34" charset="0"/>
              </a:rPr>
              <a:t>пгт. Чернянка к 26.08.2024.</a:t>
            </a:r>
            <a:endParaRPr lang="ru-RU" sz="3200" dirty="0">
              <a:solidFill>
                <a:srgbClr val="2994E5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28F63EC-1573-4E5A-9F3E-061C505EA75C}"/>
              </a:ext>
            </a:extLst>
          </p:cNvPr>
          <p:cNvSpPr/>
          <p:nvPr/>
        </p:nvSpPr>
        <p:spPr>
          <a:xfrm>
            <a:off x="9513568" y="540534"/>
            <a:ext cx="7021832" cy="8793965"/>
          </a:xfrm>
          <a:custGeom>
            <a:avLst/>
            <a:gdLst>
              <a:gd name="connsiteX0" fmla="*/ 0 w 6335722"/>
              <a:gd name="connsiteY0" fmla="*/ 0 h 8260080"/>
              <a:gd name="connsiteX1" fmla="*/ 6335722 w 6335722"/>
              <a:gd name="connsiteY1" fmla="*/ 0 h 8260080"/>
              <a:gd name="connsiteX2" fmla="*/ 6335722 w 6335722"/>
              <a:gd name="connsiteY2" fmla="*/ 8260080 h 8260080"/>
              <a:gd name="connsiteX3" fmla="*/ 0 w 6335722"/>
              <a:gd name="connsiteY3" fmla="*/ 8260080 h 8260080"/>
              <a:gd name="connsiteX4" fmla="*/ 0 w 6335722"/>
              <a:gd name="connsiteY4" fmla="*/ 0 h 826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5722" h="8260080" extrusionOk="0">
                <a:moveTo>
                  <a:pt x="0" y="0"/>
                </a:moveTo>
                <a:cubicBezTo>
                  <a:pt x="2497788" y="118645"/>
                  <a:pt x="4546095" y="116012"/>
                  <a:pt x="6335722" y="0"/>
                </a:cubicBezTo>
                <a:cubicBezTo>
                  <a:pt x="6202840" y="1344884"/>
                  <a:pt x="6420673" y="6689639"/>
                  <a:pt x="6335722" y="8260080"/>
                </a:cubicBezTo>
                <a:cubicBezTo>
                  <a:pt x="5201384" y="8394680"/>
                  <a:pt x="1621482" y="8102884"/>
                  <a:pt x="0" y="8260080"/>
                </a:cubicBezTo>
                <a:cubicBezTo>
                  <a:pt x="-20187" y="5701393"/>
                  <a:pt x="-152480" y="3313687"/>
                  <a:pt x="0" y="0"/>
                </a:cubicBezTo>
                <a:close/>
              </a:path>
            </a:pathLst>
          </a:custGeom>
          <a:noFill/>
          <a:ln w="215900" cap="rnd">
            <a:solidFill>
              <a:schemeClr val="accent1">
                <a:shade val="50000"/>
              </a:schemeClr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E468740F-23AC-4B46-811A-1310871FB72A}"/>
              </a:ext>
            </a:extLst>
          </p:cNvPr>
          <p:cNvSpPr/>
          <p:nvPr/>
        </p:nvSpPr>
        <p:spPr>
          <a:xfrm>
            <a:off x="1406270" y="517674"/>
            <a:ext cx="6747129" cy="8816825"/>
          </a:xfrm>
          <a:custGeom>
            <a:avLst/>
            <a:gdLst>
              <a:gd name="connsiteX0" fmla="*/ 0 w 6335722"/>
              <a:gd name="connsiteY0" fmla="*/ 0 h 8260080"/>
              <a:gd name="connsiteX1" fmla="*/ 6335722 w 6335722"/>
              <a:gd name="connsiteY1" fmla="*/ 0 h 8260080"/>
              <a:gd name="connsiteX2" fmla="*/ 6335722 w 6335722"/>
              <a:gd name="connsiteY2" fmla="*/ 8260080 h 8260080"/>
              <a:gd name="connsiteX3" fmla="*/ 0 w 6335722"/>
              <a:gd name="connsiteY3" fmla="*/ 8260080 h 8260080"/>
              <a:gd name="connsiteX4" fmla="*/ 0 w 6335722"/>
              <a:gd name="connsiteY4" fmla="*/ 0 h 826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5722" h="8260080" extrusionOk="0">
                <a:moveTo>
                  <a:pt x="0" y="0"/>
                </a:moveTo>
                <a:cubicBezTo>
                  <a:pt x="2497788" y="118645"/>
                  <a:pt x="4546095" y="116012"/>
                  <a:pt x="6335722" y="0"/>
                </a:cubicBezTo>
                <a:cubicBezTo>
                  <a:pt x="6202840" y="1344884"/>
                  <a:pt x="6420673" y="6689639"/>
                  <a:pt x="6335722" y="8260080"/>
                </a:cubicBezTo>
                <a:cubicBezTo>
                  <a:pt x="5201384" y="8394680"/>
                  <a:pt x="1621482" y="8102884"/>
                  <a:pt x="0" y="8260080"/>
                </a:cubicBezTo>
                <a:cubicBezTo>
                  <a:pt x="-20187" y="5701393"/>
                  <a:pt x="-152480" y="3313687"/>
                  <a:pt x="0" y="0"/>
                </a:cubicBezTo>
                <a:close/>
              </a:path>
            </a:pathLst>
          </a:custGeom>
          <a:noFill/>
          <a:ln w="215900" cap="rnd">
            <a:solidFill>
              <a:schemeClr val="accent1">
                <a:shade val="50000"/>
              </a:schemeClr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DF9C10-EB63-42EC-B0A7-313675783335}"/>
              </a:ext>
            </a:extLst>
          </p:cNvPr>
          <p:cNvSpPr txBox="1"/>
          <p:nvPr/>
        </p:nvSpPr>
        <p:spPr>
          <a:xfrm>
            <a:off x="10331995" y="694366"/>
            <a:ext cx="5195280" cy="132343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8000" dirty="0">
                <a:solidFill>
                  <a:srgbClr val="014E97"/>
                </a:solidFill>
                <a:latin typeface="Arial Black" panose="020B0A04020102020204" pitchFamily="34" charset="0"/>
                <a:sym typeface="Libre Baskerville"/>
              </a:rPr>
              <a:t>Задачи</a:t>
            </a:r>
            <a:endParaRPr lang="ru-RU" sz="8000" dirty="0">
              <a:solidFill>
                <a:srgbClr val="014E97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0515C4-ABCC-422B-82C9-BA99BD586F40}"/>
              </a:ext>
            </a:extLst>
          </p:cNvPr>
          <p:cNvSpPr txBox="1"/>
          <p:nvPr/>
        </p:nvSpPr>
        <p:spPr>
          <a:xfrm>
            <a:off x="9906000" y="1918720"/>
            <a:ext cx="653386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2994E5"/>
                </a:solidFill>
                <a:latin typeface="Arial Black" panose="020B0A04020102020204" pitchFamily="34" charset="0"/>
              </a:rPr>
              <a:t>Приобретение необходимого оборудования;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2994E5"/>
                </a:solidFill>
                <a:latin typeface="Arial Black" panose="020B0A04020102020204" pitchFamily="34" charset="0"/>
              </a:rPr>
              <a:t>Смонтировать и установить системы </a:t>
            </a:r>
            <a:r>
              <a:rPr lang="ru-RU" sz="2400" b="1" dirty="0">
                <a:solidFill>
                  <a:srgbClr val="2994E5"/>
                </a:solidFill>
                <a:latin typeface="Arial Black" panose="020B0A04020102020204" pitchFamily="34" charset="0"/>
              </a:rPr>
              <a:t>освещения;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2994E5"/>
                </a:solidFill>
                <a:latin typeface="Arial Black" panose="020B0A04020102020204" pitchFamily="34" charset="0"/>
              </a:rPr>
              <a:t>Получение разрешительных документов (согласование с главой администрации Чернянского района);</a:t>
            </a:r>
            <a:endParaRPr lang="ru-RU" sz="2400" b="1" dirty="0">
              <a:solidFill>
                <a:srgbClr val="2994E5"/>
              </a:solidFill>
              <a:latin typeface="Arial Black" panose="020B0A04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2994E5"/>
                </a:solidFill>
                <a:latin typeface="Arial Black" panose="020B0A04020102020204" pitchFamily="34" charset="0"/>
              </a:rPr>
              <a:t>Вести систематический мониторинг и анализ работы систем освещения.</a:t>
            </a:r>
            <a:endParaRPr lang="ru-RU" sz="2400" b="1" dirty="0">
              <a:solidFill>
                <a:srgbClr val="2994E5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357;p29">
            <a:extLst>
              <a:ext uri="{FF2B5EF4-FFF2-40B4-BE49-F238E27FC236}">
                <a16:creationId xmlns:a16="http://schemas.microsoft.com/office/drawing/2014/main" id="{152EA359-D4B6-4651-B931-1EEE396F62C9}"/>
              </a:ext>
            </a:extLst>
          </p:cNvPr>
          <p:cNvGrpSpPr/>
          <p:nvPr/>
        </p:nvGrpSpPr>
        <p:grpSpPr>
          <a:xfrm>
            <a:off x="0" y="1611863"/>
            <a:ext cx="18403821" cy="8675137"/>
            <a:chOff x="0" y="-47625"/>
            <a:chExt cx="3053326" cy="1488777"/>
          </a:xfrm>
        </p:grpSpPr>
        <p:sp>
          <p:nvSpPr>
            <p:cNvPr id="56" name="Google Shape;358;p29">
              <a:extLst>
                <a:ext uri="{FF2B5EF4-FFF2-40B4-BE49-F238E27FC236}">
                  <a16:creationId xmlns:a16="http://schemas.microsoft.com/office/drawing/2014/main" id="{92C4CC14-0DDE-4AB1-8032-4E099FF4BDD7}"/>
                </a:ext>
              </a:extLst>
            </p:cNvPr>
            <p:cNvSpPr/>
            <p:nvPr/>
          </p:nvSpPr>
          <p:spPr>
            <a:xfrm>
              <a:off x="0" y="0"/>
              <a:ext cx="3053326" cy="1441152"/>
            </a:xfrm>
            <a:custGeom>
              <a:avLst/>
              <a:gdLst/>
              <a:ahLst/>
              <a:cxnLst/>
              <a:rect l="l" t="t" r="r" b="b"/>
              <a:pathLst>
                <a:path w="3053326" h="1441152" extrusionOk="0">
                  <a:moveTo>
                    <a:pt x="0" y="0"/>
                  </a:moveTo>
                  <a:lnTo>
                    <a:pt x="3053326" y="0"/>
                  </a:lnTo>
                  <a:lnTo>
                    <a:pt x="3053326" y="1441152"/>
                  </a:lnTo>
                  <a:lnTo>
                    <a:pt x="0" y="1441152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57" name="Google Shape;359;p29">
              <a:extLst>
                <a:ext uri="{FF2B5EF4-FFF2-40B4-BE49-F238E27FC236}">
                  <a16:creationId xmlns:a16="http://schemas.microsoft.com/office/drawing/2014/main" id="{AC7BDE9A-3316-49E5-80A5-583E9340415E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" name="Google Shape;360;p29">
            <a:extLst>
              <a:ext uri="{FF2B5EF4-FFF2-40B4-BE49-F238E27FC236}">
                <a16:creationId xmlns:a16="http://schemas.microsoft.com/office/drawing/2014/main" id="{26F24160-5F05-466C-8B78-52A0A5F038FC}"/>
              </a:ext>
            </a:extLst>
          </p:cNvPr>
          <p:cNvSpPr txBox="1"/>
          <p:nvPr/>
        </p:nvSpPr>
        <p:spPr>
          <a:xfrm>
            <a:off x="506191" y="393068"/>
            <a:ext cx="10320265" cy="121879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ru-RU" sz="6600" dirty="0">
                <a:solidFill>
                  <a:srgbClr val="2994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Потребители проекта</a:t>
            </a:r>
            <a:endParaRPr sz="6600" dirty="0">
              <a:solidFill>
                <a:srgbClr val="2994E5"/>
              </a:solidFill>
              <a:latin typeface="Arial Black" panose="020B0A040201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7215A98-209A-41AC-832B-44203B1A5D91}"/>
              </a:ext>
            </a:extLst>
          </p:cNvPr>
          <p:cNvSpPr txBox="1"/>
          <p:nvPr/>
        </p:nvSpPr>
        <p:spPr>
          <a:xfrm>
            <a:off x="707971" y="2336312"/>
            <a:ext cx="3729679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A7F4FE"/>
                </a:solidFill>
                <a:latin typeface="Arial Black" panose="020B0A04020102020204" pitchFamily="34" charset="0"/>
              </a:rPr>
              <a:t>Пожилые люди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6021134-3E8D-4F40-9DB3-040633D3144B}"/>
              </a:ext>
            </a:extLst>
          </p:cNvPr>
          <p:cNvSpPr txBox="1"/>
          <p:nvPr/>
        </p:nvSpPr>
        <p:spPr>
          <a:xfrm>
            <a:off x="436793" y="2849794"/>
            <a:ext cx="47019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Зрительные проблемы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Ограниченность движений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Снижение скорости реакции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Страх перед движущимся</a:t>
            </a:r>
          </a:p>
          <a:p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    транспортом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E4F2FC"/>
              </a:solidFill>
              <a:latin typeface="Arial Black" panose="020B0A040201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B2D1D7C-C88F-41EE-8B43-E6F12DAE41B3}"/>
              </a:ext>
            </a:extLst>
          </p:cNvPr>
          <p:cNvSpPr txBox="1"/>
          <p:nvPr/>
        </p:nvSpPr>
        <p:spPr>
          <a:xfrm>
            <a:off x="7230379" y="2159989"/>
            <a:ext cx="3717684" cy="95410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A7F4FE"/>
                </a:solidFill>
                <a:latin typeface="Arial Black" panose="020B0A04020102020204" pitchFamily="34" charset="0"/>
              </a:rPr>
              <a:t>Маломобильные</a:t>
            </a:r>
          </a:p>
          <a:p>
            <a:pPr algn="ctr"/>
            <a:r>
              <a:rPr lang="ru-RU" sz="2800" b="1" dirty="0">
                <a:solidFill>
                  <a:srgbClr val="A7F4FE"/>
                </a:solidFill>
                <a:latin typeface="Arial Black" panose="020B0A04020102020204" pitchFamily="34" charset="0"/>
              </a:rPr>
              <a:t> граждане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1F5CC1E-FC13-4FF9-A4C0-7274A5796AB8}"/>
              </a:ext>
            </a:extLst>
          </p:cNvPr>
          <p:cNvSpPr txBox="1"/>
          <p:nvPr/>
        </p:nvSpPr>
        <p:spPr>
          <a:xfrm>
            <a:off x="6886978" y="3042480"/>
            <a:ext cx="40815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Ограниченная скорость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Слабое зрение или слух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Ограниченные</a:t>
            </a:r>
          </a:p>
          <a:p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   физические</a:t>
            </a:r>
          </a:p>
          <a:p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   возможности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48F651B-5053-4C1F-BD7A-82858B5BEA51}"/>
              </a:ext>
            </a:extLst>
          </p:cNvPr>
          <p:cNvSpPr txBox="1"/>
          <p:nvPr/>
        </p:nvSpPr>
        <p:spPr>
          <a:xfrm>
            <a:off x="924104" y="7276232"/>
            <a:ext cx="4470687" cy="95410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B5F8FF"/>
                </a:solidFill>
                <a:latin typeface="Arial Black" panose="020B0A04020102020204" pitchFamily="34" charset="0"/>
              </a:rPr>
              <a:t>Дети младшего школьного возраста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862F595-5EE7-4F6E-B6DC-D1FE3B918F45}"/>
              </a:ext>
            </a:extLst>
          </p:cNvPr>
          <p:cNvSpPr txBox="1"/>
          <p:nvPr/>
        </p:nvSpPr>
        <p:spPr>
          <a:xfrm>
            <a:off x="713802" y="8230339"/>
            <a:ext cx="60090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Отвлечение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Отсутствие навыков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Недостаточный опыт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Недостаточный уровень</a:t>
            </a:r>
          </a:p>
          <a:p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    осознанности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547B8F-22B5-4146-8D47-516689745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257" y="-75990"/>
            <a:ext cx="6658324" cy="103437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D697407A-EA5A-4D6C-B90E-0B58A40DE5C7}"/>
              </a:ext>
            </a:extLst>
          </p:cNvPr>
          <p:cNvSpPr txBox="1"/>
          <p:nvPr/>
        </p:nvSpPr>
        <p:spPr>
          <a:xfrm>
            <a:off x="3146028" y="5178610"/>
            <a:ext cx="5703349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B0F6FE"/>
                </a:solidFill>
                <a:latin typeface="Arial Black" panose="020B0A04020102020204" pitchFamily="34" charset="0"/>
              </a:rPr>
              <a:t>Мамы с колясками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E9FA10B-1A1D-44F1-9B5D-F3C987850493}"/>
              </a:ext>
            </a:extLst>
          </p:cNvPr>
          <p:cNvSpPr txBox="1"/>
          <p:nvPr/>
        </p:nvSpPr>
        <p:spPr>
          <a:xfrm>
            <a:off x="3596473" y="5756398"/>
            <a:ext cx="45063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Ограниченность маневра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Ограниченность видимости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Негативный опыт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65AAD03-F28D-4D9E-93BC-7B41673E95E7}"/>
              </a:ext>
            </a:extLst>
          </p:cNvPr>
          <p:cNvSpPr txBox="1"/>
          <p:nvPr/>
        </p:nvSpPr>
        <p:spPr>
          <a:xfrm>
            <a:off x="7174776" y="7769516"/>
            <a:ext cx="3729679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AAF1FD"/>
                </a:solidFill>
                <a:latin typeface="Arial Black" panose="020B0A04020102020204" pitchFamily="34" charset="0"/>
              </a:rPr>
              <a:t>Подростки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6BF5F39-F4A5-4460-BEE7-62DD9DE66413}"/>
              </a:ext>
            </a:extLst>
          </p:cNvPr>
          <p:cNvSpPr txBox="1"/>
          <p:nvPr/>
        </p:nvSpPr>
        <p:spPr>
          <a:xfrm>
            <a:off x="6800182" y="8265896"/>
            <a:ext cx="33441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Недостаточная </a:t>
            </a:r>
          </a:p>
          <a:p>
            <a:pPr algn="ctr"/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  </a:t>
            </a:r>
            <a:r>
              <a:rPr lang="ru-RU" sz="2000" b="1" dirty="0" smtClean="0">
                <a:solidFill>
                  <a:srgbClr val="E4F2FC"/>
                </a:solidFill>
                <a:latin typeface="Arial Black" panose="020B0A04020102020204" pitchFamily="34" charset="0"/>
              </a:rPr>
              <a:t>   </a:t>
            </a:r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внимательность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E4F2FC"/>
                </a:solidFill>
                <a:latin typeface="Arial Black" panose="020B0A04020102020204" pitchFamily="34" charset="0"/>
              </a:rPr>
              <a:t> Неопытность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 </a:t>
            </a:r>
            <a:r>
              <a:rPr lang="ru-RU" sz="2000" b="1" dirty="0" smtClean="0">
                <a:solidFill>
                  <a:srgbClr val="E4F2FC"/>
                </a:solidFill>
                <a:latin typeface="Arial Black" panose="020B0A04020102020204" pitchFamily="34" charset="0"/>
              </a:rPr>
              <a:t>Социальная </a:t>
            </a:r>
            <a:endParaRPr lang="ru-RU" sz="2000" b="1" dirty="0">
              <a:solidFill>
                <a:srgbClr val="E4F2FC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b="1" dirty="0">
                <a:solidFill>
                  <a:srgbClr val="E4F2FC"/>
                </a:solidFill>
                <a:latin typeface="Arial Black" panose="020B0A04020102020204" pitchFamily="34" charset="0"/>
              </a:rPr>
              <a:t>     неопределенность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8394EEB-E5FB-4750-80D4-022ED6D9105C}"/>
              </a:ext>
            </a:extLst>
          </p:cNvPr>
          <p:cNvSpPr/>
          <p:nvPr/>
        </p:nvSpPr>
        <p:spPr>
          <a:xfrm>
            <a:off x="506191" y="7172190"/>
            <a:ext cx="5213649" cy="2893595"/>
          </a:xfrm>
          <a:custGeom>
            <a:avLst/>
            <a:gdLst>
              <a:gd name="connsiteX0" fmla="*/ 0 w 4342222"/>
              <a:gd name="connsiteY0" fmla="*/ 0 h 2553305"/>
              <a:gd name="connsiteX1" fmla="*/ 4342222 w 4342222"/>
              <a:gd name="connsiteY1" fmla="*/ 0 h 2553305"/>
              <a:gd name="connsiteX2" fmla="*/ 4342222 w 4342222"/>
              <a:gd name="connsiteY2" fmla="*/ 2553305 h 2553305"/>
              <a:gd name="connsiteX3" fmla="*/ 0 w 4342222"/>
              <a:gd name="connsiteY3" fmla="*/ 2553305 h 2553305"/>
              <a:gd name="connsiteX4" fmla="*/ 0 w 4342222"/>
              <a:gd name="connsiteY4" fmla="*/ 0 h 2553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2222" h="2553305" extrusionOk="0">
                <a:moveTo>
                  <a:pt x="0" y="0"/>
                </a:moveTo>
                <a:cubicBezTo>
                  <a:pt x="1897625" y="118645"/>
                  <a:pt x="2947078" y="116012"/>
                  <a:pt x="4342222" y="0"/>
                </a:cubicBezTo>
                <a:cubicBezTo>
                  <a:pt x="4209340" y="454485"/>
                  <a:pt x="4427173" y="1313914"/>
                  <a:pt x="4342222" y="2553305"/>
                </a:cubicBezTo>
                <a:cubicBezTo>
                  <a:pt x="2807027" y="2687905"/>
                  <a:pt x="1093359" y="2396109"/>
                  <a:pt x="0" y="2553305"/>
                </a:cubicBezTo>
                <a:cubicBezTo>
                  <a:pt x="-20187" y="1573789"/>
                  <a:pt x="-152480" y="257854"/>
                  <a:pt x="0" y="0"/>
                </a:cubicBezTo>
                <a:close/>
              </a:path>
            </a:pathLst>
          </a:custGeom>
          <a:noFill/>
          <a:ln w="130175" cap="rnd">
            <a:solidFill>
              <a:srgbClr val="E4F2FC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6C95B43-FCB1-44F5-9B01-A65F6A9E2CD3}"/>
              </a:ext>
            </a:extLst>
          </p:cNvPr>
          <p:cNvSpPr/>
          <p:nvPr/>
        </p:nvSpPr>
        <p:spPr>
          <a:xfrm>
            <a:off x="6800182" y="2086300"/>
            <a:ext cx="4627073" cy="2733994"/>
          </a:xfrm>
          <a:custGeom>
            <a:avLst/>
            <a:gdLst>
              <a:gd name="connsiteX0" fmla="*/ 0 w 4342222"/>
              <a:gd name="connsiteY0" fmla="*/ 0 h 2553305"/>
              <a:gd name="connsiteX1" fmla="*/ 4342222 w 4342222"/>
              <a:gd name="connsiteY1" fmla="*/ 0 h 2553305"/>
              <a:gd name="connsiteX2" fmla="*/ 4342222 w 4342222"/>
              <a:gd name="connsiteY2" fmla="*/ 2553305 h 2553305"/>
              <a:gd name="connsiteX3" fmla="*/ 0 w 4342222"/>
              <a:gd name="connsiteY3" fmla="*/ 2553305 h 2553305"/>
              <a:gd name="connsiteX4" fmla="*/ 0 w 4342222"/>
              <a:gd name="connsiteY4" fmla="*/ 0 h 2553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2222" h="2553305" extrusionOk="0">
                <a:moveTo>
                  <a:pt x="0" y="0"/>
                </a:moveTo>
                <a:cubicBezTo>
                  <a:pt x="1897625" y="118645"/>
                  <a:pt x="2947078" y="116012"/>
                  <a:pt x="4342222" y="0"/>
                </a:cubicBezTo>
                <a:cubicBezTo>
                  <a:pt x="4209340" y="454485"/>
                  <a:pt x="4427173" y="1313914"/>
                  <a:pt x="4342222" y="2553305"/>
                </a:cubicBezTo>
                <a:cubicBezTo>
                  <a:pt x="2807027" y="2687905"/>
                  <a:pt x="1093359" y="2396109"/>
                  <a:pt x="0" y="2553305"/>
                </a:cubicBezTo>
                <a:cubicBezTo>
                  <a:pt x="-20187" y="1573789"/>
                  <a:pt x="-152480" y="257854"/>
                  <a:pt x="0" y="0"/>
                </a:cubicBezTo>
                <a:close/>
              </a:path>
            </a:pathLst>
          </a:custGeom>
          <a:noFill/>
          <a:ln w="130175" cap="rnd">
            <a:solidFill>
              <a:srgbClr val="E4F2FC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AE5868C-9AB8-45A3-960F-E3B55D87C68C}"/>
              </a:ext>
            </a:extLst>
          </p:cNvPr>
          <p:cNvSpPr/>
          <p:nvPr/>
        </p:nvSpPr>
        <p:spPr>
          <a:xfrm>
            <a:off x="422183" y="2179637"/>
            <a:ext cx="4870916" cy="2494059"/>
          </a:xfrm>
          <a:custGeom>
            <a:avLst/>
            <a:gdLst>
              <a:gd name="connsiteX0" fmla="*/ 0 w 4342222"/>
              <a:gd name="connsiteY0" fmla="*/ 0 h 2277500"/>
              <a:gd name="connsiteX1" fmla="*/ 4342222 w 4342222"/>
              <a:gd name="connsiteY1" fmla="*/ 0 h 2277500"/>
              <a:gd name="connsiteX2" fmla="*/ 4342222 w 4342222"/>
              <a:gd name="connsiteY2" fmla="*/ 2277500 h 2277500"/>
              <a:gd name="connsiteX3" fmla="*/ 0 w 4342222"/>
              <a:gd name="connsiteY3" fmla="*/ 2277500 h 2277500"/>
              <a:gd name="connsiteX4" fmla="*/ 0 w 4342222"/>
              <a:gd name="connsiteY4" fmla="*/ 0 h 2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2222" h="2277500" extrusionOk="0">
                <a:moveTo>
                  <a:pt x="0" y="0"/>
                </a:moveTo>
                <a:cubicBezTo>
                  <a:pt x="1897625" y="118645"/>
                  <a:pt x="2947078" y="116012"/>
                  <a:pt x="4342222" y="0"/>
                </a:cubicBezTo>
                <a:cubicBezTo>
                  <a:pt x="4209340" y="601330"/>
                  <a:pt x="4427173" y="1655780"/>
                  <a:pt x="4342222" y="2277500"/>
                </a:cubicBezTo>
                <a:cubicBezTo>
                  <a:pt x="2807027" y="2412100"/>
                  <a:pt x="1093359" y="2120304"/>
                  <a:pt x="0" y="2277500"/>
                </a:cubicBezTo>
                <a:cubicBezTo>
                  <a:pt x="-20187" y="1193324"/>
                  <a:pt x="-152480" y="745628"/>
                  <a:pt x="0" y="0"/>
                </a:cubicBezTo>
                <a:close/>
              </a:path>
            </a:pathLst>
          </a:custGeom>
          <a:noFill/>
          <a:ln w="130175" cap="rnd">
            <a:solidFill>
              <a:srgbClr val="E4F2FC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179CB49-5227-44C0-92E9-46F4DB453DB9}"/>
              </a:ext>
            </a:extLst>
          </p:cNvPr>
          <p:cNvSpPr/>
          <p:nvPr/>
        </p:nvSpPr>
        <p:spPr>
          <a:xfrm>
            <a:off x="3596473" y="5016641"/>
            <a:ext cx="4785528" cy="1993580"/>
          </a:xfrm>
          <a:custGeom>
            <a:avLst/>
            <a:gdLst>
              <a:gd name="connsiteX0" fmla="*/ 0 w 4342222"/>
              <a:gd name="connsiteY0" fmla="*/ 0 h 1949626"/>
              <a:gd name="connsiteX1" fmla="*/ 4342222 w 4342222"/>
              <a:gd name="connsiteY1" fmla="*/ 0 h 1949626"/>
              <a:gd name="connsiteX2" fmla="*/ 4342222 w 4342222"/>
              <a:gd name="connsiteY2" fmla="*/ 1949626 h 1949626"/>
              <a:gd name="connsiteX3" fmla="*/ 0 w 4342222"/>
              <a:gd name="connsiteY3" fmla="*/ 1949626 h 1949626"/>
              <a:gd name="connsiteX4" fmla="*/ 0 w 4342222"/>
              <a:gd name="connsiteY4" fmla="*/ 0 h 194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2222" h="1949626" extrusionOk="0">
                <a:moveTo>
                  <a:pt x="0" y="0"/>
                </a:moveTo>
                <a:cubicBezTo>
                  <a:pt x="1897625" y="118645"/>
                  <a:pt x="2947078" y="116012"/>
                  <a:pt x="4342222" y="0"/>
                </a:cubicBezTo>
                <a:cubicBezTo>
                  <a:pt x="4209340" y="756533"/>
                  <a:pt x="4427173" y="1328210"/>
                  <a:pt x="4342222" y="1949626"/>
                </a:cubicBezTo>
                <a:cubicBezTo>
                  <a:pt x="2807027" y="2084226"/>
                  <a:pt x="1093359" y="1792430"/>
                  <a:pt x="0" y="1949626"/>
                </a:cubicBezTo>
                <a:cubicBezTo>
                  <a:pt x="-20187" y="998238"/>
                  <a:pt x="-152480" y="718964"/>
                  <a:pt x="0" y="0"/>
                </a:cubicBezTo>
                <a:close/>
              </a:path>
            </a:pathLst>
          </a:custGeom>
          <a:noFill/>
          <a:ln w="130175" cap="rnd">
            <a:solidFill>
              <a:srgbClr val="E4F2FC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E568497-0062-48DE-A886-2131DCDD63E6}"/>
              </a:ext>
            </a:extLst>
          </p:cNvPr>
          <p:cNvSpPr/>
          <p:nvPr/>
        </p:nvSpPr>
        <p:spPr>
          <a:xfrm>
            <a:off x="7068919" y="7529447"/>
            <a:ext cx="4155790" cy="2536338"/>
          </a:xfrm>
          <a:custGeom>
            <a:avLst/>
            <a:gdLst>
              <a:gd name="connsiteX0" fmla="*/ 0 w 3285027"/>
              <a:gd name="connsiteY0" fmla="*/ 0 h 2536338"/>
              <a:gd name="connsiteX1" fmla="*/ 3285027 w 3285027"/>
              <a:gd name="connsiteY1" fmla="*/ 0 h 2536338"/>
              <a:gd name="connsiteX2" fmla="*/ 3285027 w 3285027"/>
              <a:gd name="connsiteY2" fmla="*/ 2536338 h 2536338"/>
              <a:gd name="connsiteX3" fmla="*/ 0 w 3285027"/>
              <a:gd name="connsiteY3" fmla="*/ 2536338 h 2536338"/>
              <a:gd name="connsiteX4" fmla="*/ 0 w 3285027"/>
              <a:gd name="connsiteY4" fmla="*/ 0 h 253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5027" h="2536338" extrusionOk="0">
                <a:moveTo>
                  <a:pt x="0" y="0"/>
                </a:moveTo>
                <a:cubicBezTo>
                  <a:pt x="1559184" y="118645"/>
                  <a:pt x="2248425" y="116012"/>
                  <a:pt x="3285027" y="0"/>
                </a:cubicBezTo>
                <a:cubicBezTo>
                  <a:pt x="3152145" y="926007"/>
                  <a:pt x="3369978" y="1270001"/>
                  <a:pt x="3285027" y="2536338"/>
                </a:cubicBezTo>
                <a:cubicBezTo>
                  <a:pt x="1882773" y="2670938"/>
                  <a:pt x="774572" y="2379142"/>
                  <a:pt x="0" y="2536338"/>
                </a:cubicBezTo>
                <a:cubicBezTo>
                  <a:pt x="-20187" y="2168426"/>
                  <a:pt x="-152480" y="424561"/>
                  <a:pt x="0" y="0"/>
                </a:cubicBezTo>
                <a:close/>
              </a:path>
            </a:pathLst>
          </a:custGeom>
          <a:noFill/>
          <a:ln w="130175" cap="rnd">
            <a:solidFill>
              <a:srgbClr val="E4F2FC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75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8CE0C943-48ED-47EC-BF68-5CFF6127EF19}"/>
              </a:ext>
            </a:extLst>
          </p:cNvPr>
          <p:cNvSpPr txBox="1"/>
          <p:nvPr/>
        </p:nvSpPr>
        <p:spPr>
          <a:xfrm>
            <a:off x="8645476" y="2907071"/>
            <a:ext cx="964252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3200" i="0" dirty="0">
                <a:solidFill>
                  <a:srgbClr val="2994E5"/>
                </a:solidFill>
                <a:latin typeface="Arial Black" panose="020B0A04020102020204" pitchFamily="34" charset="0"/>
              </a:rPr>
              <a:t>Для обеспечения безопасности </a:t>
            </a:r>
            <a:r>
              <a:rPr lang="ru-RU" sz="3200" i="0" dirty="0" smtClean="0">
                <a:solidFill>
                  <a:srgbClr val="2994E5"/>
                </a:solidFill>
                <a:latin typeface="Arial Black" panose="020B0A04020102020204" pitchFamily="34" charset="0"/>
              </a:rPr>
              <a:t>на </a:t>
            </a:r>
            <a:r>
              <a:rPr lang="ru-RU" sz="3200" i="0" dirty="0">
                <a:solidFill>
                  <a:srgbClr val="2994E5"/>
                </a:solidFill>
                <a:latin typeface="Arial Black" panose="020B0A04020102020204" pitchFamily="34" charset="0"/>
              </a:rPr>
              <a:t>пешеходных переходах светофоры «Geliomaster» успешно работают в 36 городах </a:t>
            </a:r>
            <a:r>
              <a:rPr lang="ru-RU" sz="3200" i="0" dirty="0" smtClean="0">
                <a:solidFill>
                  <a:srgbClr val="2994E5"/>
                </a:solidFill>
                <a:latin typeface="Arial Black" panose="020B0A04020102020204" pitchFamily="34" charset="0"/>
              </a:rPr>
              <a:t>России, а также на </a:t>
            </a:r>
            <a:r>
              <a:rPr lang="ru-RU" sz="3200" i="0" dirty="0">
                <a:solidFill>
                  <a:srgbClr val="2994E5"/>
                </a:solidFill>
                <a:latin typeface="Arial Black" panose="020B0A04020102020204" pitchFamily="34" charset="0"/>
              </a:rPr>
              <a:t>федеральной трассе «М7</a:t>
            </a:r>
            <a:r>
              <a:rPr lang="ru-RU" sz="3200" i="0" dirty="0" smtClean="0">
                <a:solidFill>
                  <a:srgbClr val="2994E5"/>
                </a:solidFill>
                <a:latin typeface="Arial Black" panose="020B0A04020102020204" pitchFamily="34" charset="0"/>
              </a:rPr>
              <a:t>».</a:t>
            </a:r>
            <a:r>
              <a:rPr lang="ru-RU" sz="3200" i="0" dirty="0">
                <a:solidFill>
                  <a:srgbClr val="2994E5"/>
                </a:solidFill>
                <a:latin typeface="Arial Black" panose="020B0A04020102020204" pitchFamily="34" charset="0"/>
              </a:rPr>
              <a:t> </a:t>
            </a:r>
            <a:endParaRPr lang="ru-RU" sz="3200" i="0" dirty="0" smtClean="0">
              <a:solidFill>
                <a:srgbClr val="2994E5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3200" dirty="0" smtClean="0">
                <a:solidFill>
                  <a:srgbClr val="2994E5"/>
                </a:solidFill>
                <a:latin typeface="Arial Black" panose="020B0A04020102020204" pitchFamily="34" charset="0"/>
              </a:rPr>
              <a:t>В Пензенской области установлено более 50 систем освещения «Кососветы», которые успешно работают.</a:t>
            </a:r>
            <a:endParaRPr lang="ru-RU" sz="3200" dirty="0">
              <a:solidFill>
                <a:srgbClr val="2994E5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Google Shape;152;p17">
            <a:extLst>
              <a:ext uri="{FF2B5EF4-FFF2-40B4-BE49-F238E27FC236}">
                <a16:creationId xmlns:a16="http://schemas.microsoft.com/office/drawing/2014/main" id="{241DB275-92EC-4278-B37C-0550EC8B976D}"/>
              </a:ext>
            </a:extLst>
          </p:cNvPr>
          <p:cNvSpPr/>
          <p:nvPr/>
        </p:nvSpPr>
        <p:spPr>
          <a:xfrm>
            <a:off x="-3399096" y="0"/>
            <a:ext cx="11970327" cy="10287000"/>
          </a:xfrm>
          <a:custGeom>
            <a:avLst/>
            <a:gdLst/>
            <a:ahLst/>
            <a:cxnLst/>
            <a:rect l="l" t="t" r="r" b="b"/>
            <a:pathLst>
              <a:path w="812800" h="698500" extrusionOk="0">
                <a:moveTo>
                  <a:pt x="812800" y="349250"/>
                </a:moveTo>
                <a:lnTo>
                  <a:pt x="609600" y="698500"/>
                </a:lnTo>
                <a:lnTo>
                  <a:pt x="203200" y="698500"/>
                </a:lnTo>
                <a:lnTo>
                  <a:pt x="0" y="349250"/>
                </a:lnTo>
                <a:lnTo>
                  <a:pt x="203200" y="0"/>
                </a:lnTo>
                <a:lnTo>
                  <a:pt x="609600" y="0"/>
                </a:lnTo>
                <a:lnTo>
                  <a:pt x="812800" y="34925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29" name="Google Shape;159;p17">
            <a:extLst>
              <a:ext uri="{FF2B5EF4-FFF2-40B4-BE49-F238E27FC236}">
                <a16:creationId xmlns:a16="http://schemas.microsoft.com/office/drawing/2014/main" id="{2C97906D-AAC1-4A87-BF84-F84687A52C40}"/>
              </a:ext>
            </a:extLst>
          </p:cNvPr>
          <p:cNvSpPr/>
          <p:nvPr/>
        </p:nvSpPr>
        <p:spPr>
          <a:xfrm>
            <a:off x="12670406" y="7431386"/>
            <a:ext cx="11235187" cy="9655239"/>
          </a:xfrm>
          <a:custGeom>
            <a:avLst/>
            <a:gdLst/>
            <a:ahLst/>
            <a:cxnLst/>
            <a:rect l="l" t="t" r="r" b="b"/>
            <a:pathLst>
              <a:path w="812800" h="698500" extrusionOk="0">
                <a:moveTo>
                  <a:pt x="812800" y="349250"/>
                </a:moveTo>
                <a:lnTo>
                  <a:pt x="609600" y="698500"/>
                </a:lnTo>
                <a:lnTo>
                  <a:pt x="203200" y="698500"/>
                </a:lnTo>
                <a:lnTo>
                  <a:pt x="0" y="349250"/>
                </a:lnTo>
                <a:lnTo>
                  <a:pt x="203200" y="0"/>
                </a:lnTo>
                <a:lnTo>
                  <a:pt x="609600" y="0"/>
                </a:lnTo>
                <a:lnTo>
                  <a:pt x="812800" y="34925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D619D5-3C8B-4AE7-963D-6802B71D80EE}"/>
              </a:ext>
            </a:extLst>
          </p:cNvPr>
          <p:cNvSpPr txBox="1"/>
          <p:nvPr/>
        </p:nvSpPr>
        <p:spPr>
          <a:xfrm>
            <a:off x="7315200" y="1181100"/>
            <a:ext cx="10214715" cy="101636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7540"/>
              </a:lnSpc>
            </a:pPr>
            <a:r>
              <a:rPr lang="ru-RU" sz="6000" b="1" dirty="0" smtClean="0">
                <a:solidFill>
                  <a:srgbClr val="014E97"/>
                </a:solidFill>
                <a:latin typeface="Arial Black" panose="020B0A04020102020204" pitchFamily="34" charset="0"/>
              </a:rPr>
              <a:t>Опыт других регионов </a:t>
            </a:r>
            <a:endParaRPr lang="en-US" sz="6000" b="1" dirty="0">
              <a:solidFill>
                <a:srgbClr val="014E97"/>
              </a:solidFill>
              <a:latin typeface="Arial Black" panose="020B0A0402010202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A21D337-E11E-4192-81D9-B40667947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080" y="113357"/>
            <a:ext cx="2698147" cy="4800600"/>
          </a:xfrm>
          <a:prstGeom prst="roundRect">
            <a:avLst/>
          </a:prstGeom>
          <a:effectLst/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DF4DCDA-9329-4D76-912C-0740572C8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4330"/>
            <a:ext cx="5633501" cy="36512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C11C268-B44D-4E9D-B910-7A8F44016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750" y="3089668"/>
            <a:ext cx="4039991" cy="31232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152;p17">
            <a:extLst>
              <a:ext uri="{FF2B5EF4-FFF2-40B4-BE49-F238E27FC236}">
                <a16:creationId xmlns:a16="http://schemas.microsoft.com/office/drawing/2014/main" id="{30E0F2F2-811F-41BE-A198-8346098F8E6E}"/>
              </a:ext>
            </a:extLst>
          </p:cNvPr>
          <p:cNvSpPr/>
          <p:nvPr/>
        </p:nvSpPr>
        <p:spPr>
          <a:xfrm rot="2700000">
            <a:off x="13249081" y="5348926"/>
            <a:ext cx="11970327" cy="10287000"/>
          </a:xfrm>
          <a:custGeom>
            <a:avLst/>
            <a:gdLst/>
            <a:ahLst/>
            <a:cxnLst/>
            <a:rect l="l" t="t" r="r" b="b"/>
            <a:pathLst>
              <a:path w="812800" h="698500" extrusionOk="0">
                <a:moveTo>
                  <a:pt x="812800" y="349250"/>
                </a:moveTo>
                <a:lnTo>
                  <a:pt x="609600" y="698500"/>
                </a:lnTo>
                <a:lnTo>
                  <a:pt x="203200" y="698500"/>
                </a:lnTo>
                <a:lnTo>
                  <a:pt x="0" y="349250"/>
                </a:lnTo>
                <a:lnTo>
                  <a:pt x="203200" y="0"/>
                </a:lnTo>
                <a:lnTo>
                  <a:pt x="609600" y="0"/>
                </a:lnTo>
                <a:lnTo>
                  <a:pt x="812800" y="349250"/>
                </a:lnTo>
                <a:close/>
              </a:path>
            </a:pathLst>
          </a:custGeom>
          <a:solidFill>
            <a:srgbClr val="2994E5">
              <a:alpha val="26000"/>
            </a:srgbClr>
          </a:solidFill>
          <a:ln>
            <a:noFill/>
          </a:ln>
        </p:spPr>
      </p:sp>
      <p:sp>
        <p:nvSpPr>
          <p:cNvPr id="41" name="Google Shape;152;p17">
            <a:extLst>
              <a:ext uri="{FF2B5EF4-FFF2-40B4-BE49-F238E27FC236}">
                <a16:creationId xmlns:a16="http://schemas.microsoft.com/office/drawing/2014/main" id="{9D9C948F-9D97-4FD0-BB41-B2F133FE7D28}"/>
              </a:ext>
            </a:extLst>
          </p:cNvPr>
          <p:cNvSpPr/>
          <p:nvPr/>
        </p:nvSpPr>
        <p:spPr>
          <a:xfrm rot="2400000">
            <a:off x="-6280610" y="-4485733"/>
            <a:ext cx="11970327" cy="10287000"/>
          </a:xfrm>
          <a:custGeom>
            <a:avLst/>
            <a:gdLst/>
            <a:ahLst/>
            <a:cxnLst/>
            <a:rect l="l" t="t" r="r" b="b"/>
            <a:pathLst>
              <a:path w="812800" h="698500" extrusionOk="0">
                <a:moveTo>
                  <a:pt x="812800" y="349250"/>
                </a:moveTo>
                <a:lnTo>
                  <a:pt x="609600" y="698500"/>
                </a:lnTo>
                <a:lnTo>
                  <a:pt x="203200" y="698500"/>
                </a:lnTo>
                <a:lnTo>
                  <a:pt x="0" y="349250"/>
                </a:lnTo>
                <a:lnTo>
                  <a:pt x="203200" y="0"/>
                </a:lnTo>
                <a:lnTo>
                  <a:pt x="609600" y="0"/>
                </a:lnTo>
                <a:lnTo>
                  <a:pt x="812800" y="349250"/>
                </a:lnTo>
                <a:close/>
              </a:path>
            </a:pathLst>
          </a:custGeom>
          <a:solidFill>
            <a:srgbClr val="2994E5">
              <a:alpha val="26000"/>
            </a:srgbClr>
          </a:solidFill>
          <a:ln>
            <a:noFill/>
          </a:ln>
        </p:spPr>
      </p:sp>
      <p:sp>
        <p:nvSpPr>
          <p:cNvPr id="29" name="Google Shape;211;p20">
            <a:extLst>
              <a:ext uri="{FF2B5EF4-FFF2-40B4-BE49-F238E27FC236}">
                <a16:creationId xmlns:a16="http://schemas.microsoft.com/office/drawing/2014/main" id="{58499751-AF59-435B-915D-1A046E21AB7E}"/>
              </a:ext>
            </a:extLst>
          </p:cNvPr>
          <p:cNvSpPr/>
          <p:nvPr/>
        </p:nvSpPr>
        <p:spPr>
          <a:xfrm>
            <a:off x="16207359" y="-909100"/>
            <a:ext cx="3140317" cy="2666780"/>
          </a:xfrm>
          <a:custGeom>
            <a:avLst/>
            <a:gdLst/>
            <a:ahLst/>
            <a:cxnLst/>
            <a:rect l="l" t="t" r="r" b="b"/>
            <a:pathLst>
              <a:path w="6326018" h="5372100" extrusionOk="0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30" name="Google Shape;212;p20">
            <a:extLst>
              <a:ext uri="{FF2B5EF4-FFF2-40B4-BE49-F238E27FC236}">
                <a16:creationId xmlns:a16="http://schemas.microsoft.com/office/drawing/2014/main" id="{A7E43090-D5F7-43DD-AAD8-0EA477E53CAA}"/>
              </a:ext>
            </a:extLst>
          </p:cNvPr>
          <p:cNvSpPr/>
          <p:nvPr/>
        </p:nvSpPr>
        <p:spPr>
          <a:xfrm>
            <a:off x="-640105" y="8471424"/>
            <a:ext cx="2172366" cy="1844789"/>
          </a:xfrm>
          <a:custGeom>
            <a:avLst/>
            <a:gdLst/>
            <a:ahLst/>
            <a:cxnLst/>
            <a:rect l="l" t="t" r="r" b="b"/>
            <a:pathLst>
              <a:path w="6326018" h="5372100" extrusionOk="0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2" name="Прямоугольник 1"/>
          <p:cNvSpPr/>
          <p:nvPr/>
        </p:nvSpPr>
        <p:spPr>
          <a:xfrm>
            <a:off x="1518152" y="188020"/>
            <a:ext cx="1514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Карта размещения устанавливаемых</a:t>
            </a:r>
          </a:p>
          <a:p>
            <a:pPr algn="ctr"/>
            <a:r>
              <a:rPr lang="ru-RU" sz="48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систем освещения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1757680"/>
            <a:ext cx="7321931" cy="85412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30" y="1867414"/>
            <a:ext cx="6511092" cy="365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03638" y="2055974"/>
            <a:ext cx="548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Пешеходные переходы, на которых произошло наибольшее количество ДТП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67954" y="3252334"/>
            <a:ext cx="54220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 smtClean="0">
                <a:solidFill>
                  <a:srgbClr val="014E97"/>
                </a:solidFill>
                <a:latin typeface="Arial Black" panose="020B0A04020102020204" pitchFamily="34" charset="0"/>
              </a:rPr>
              <a:t>поселок Чернянка:</a:t>
            </a:r>
            <a:endParaRPr lang="ru-RU" sz="3200" dirty="0">
              <a:solidFill>
                <a:srgbClr val="014E97"/>
              </a:solidFill>
              <a:latin typeface="Arial Black" panose="020B0A04020102020204" pitchFamily="34" charset="0"/>
            </a:endParaRPr>
          </a:p>
          <a:p>
            <a:pPr lvl="0"/>
            <a:r>
              <a:rPr lang="ru-RU" sz="3200" dirty="0" smtClean="0">
                <a:solidFill>
                  <a:srgbClr val="014E97"/>
                </a:solidFill>
                <a:latin typeface="Arial Black" panose="020B0A04020102020204" pitchFamily="34" charset="0"/>
              </a:rPr>
              <a:t>1. ул</a:t>
            </a:r>
            <a:r>
              <a:rPr lang="ru-RU" sz="3200" dirty="0">
                <a:solidFill>
                  <a:srgbClr val="014E97"/>
                </a:solidFill>
                <a:latin typeface="Arial Black" panose="020B0A04020102020204" pitchFamily="34" charset="0"/>
              </a:rPr>
              <a:t>. Орджоникидзе</a:t>
            </a:r>
          </a:p>
          <a:p>
            <a:pPr lvl="0"/>
            <a:r>
              <a:rPr lang="ru-RU" sz="3200" dirty="0" smtClean="0">
                <a:solidFill>
                  <a:srgbClr val="014E97"/>
                </a:solidFill>
                <a:latin typeface="Arial Black" panose="020B0A04020102020204" pitchFamily="34" charset="0"/>
              </a:rPr>
              <a:t>2. ул</a:t>
            </a:r>
            <a:r>
              <a:rPr lang="ru-RU" sz="3200" dirty="0">
                <a:solidFill>
                  <a:srgbClr val="014E97"/>
                </a:solidFill>
                <a:latin typeface="Arial Black" panose="020B0A04020102020204" pitchFamily="34" charset="0"/>
              </a:rPr>
              <a:t>. Маринченко</a:t>
            </a:r>
            <a:endParaRPr lang="ru-RU" sz="3600" dirty="0">
              <a:solidFill>
                <a:srgbClr val="014E97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30" y="4953413"/>
            <a:ext cx="6511092" cy="365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59782" y="5184576"/>
            <a:ext cx="55799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2994E5"/>
                </a:solidFill>
                <a:latin typeface="Arial Black" panose="020B0A04020102020204" pitchFamily="34" charset="0"/>
              </a:rPr>
              <a:t>Пешеходные переходы, которые плохо освещены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13520" y="6135597"/>
            <a:ext cx="53309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srgbClr val="014E97"/>
                </a:solidFill>
                <a:latin typeface="Arial Black" panose="020B0A04020102020204" pitchFamily="34" charset="0"/>
              </a:rPr>
              <a:t>п</a:t>
            </a:r>
            <a:r>
              <a:rPr lang="ru-RU" sz="3200" dirty="0" smtClean="0">
                <a:solidFill>
                  <a:srgbClr val="014E97"/>
                </a:solidFill>
                <a:latin typeface="Arial Black" panose="020B0A04020102020204" pitchFamily="34" charset="0"/>
              </a:rPr>
              <a:t>оселок Чернянка: </a:t>
            </a:r>
            <a:endParaRPr lang="ru-RU" sz="3200" dirty="0">
              <a:solidFill>
                <a:srgbClr val="014E97"/>
              </a:solidFill>
              <a:latin typeface="Arial Black" panose="020B0A04020102020204" pitchFamily="34" charset="0"/>
            </a:endParaRPr>
          </a:p>
          <a:p>
            <a:pPr lvl="0"/>
            <a:r>
              <a:rPr lang="ru-RU" sz="3200" dirty="0">
                <a:solidFill>
                  <a:srgbClr val="014E97"/>
                </a:solidFill>
                <a:latin typeface="Arial Black" panose="020B0A04020102020204" pitchFamily="34" charset="0"/>
              </a:rPr>
              <a:t>3. ул. Садовая </a:t>
            </a:r>
          </a:p>
          <a:p>
            <a:pPr lvl="0"/>
            <a:r>
              <a:rPr lang="ru-RU" sz="3200" dirty="0">
                <a:solidFill>
                  <a:srgbClr val="014E97"/>
                </a:solidFill>
                <a:latin typeface="Arial Black" panose="020B0A04020102020204" pitchFamily="34" charset="0"/>
              </a:rPr>
              <a:t>4</a:t>
            </a:r>
            <a:r>
              <a:rPr lang="ru-RU" sz="3200" dirty="0" smtClean="0">
                <a:solidFill>
                  <a:srgbClr val="014E97"/>
                </a:solidFill>
                <a:latin typeface="Arial Black" panose="020B0A04020102020204" pitchFamily="34" charset="0"/>
              </a:rPr>
              <a:t>. ул</a:t>
            </a:r>
            <a:r>
              <a:rPr lang="ru-RU" sz="3200" dirty="0">
                <a:solidFill>
                  <a:srgbClr val="014E97"/>
                </a:solidFill>
                <a:latin typeface="Arial Black" panose="020B0A04020102020204" pitchFamily="34" charset="0"/>
              </a:rPr>
              <a:t>. Ленина</a:t>
            </a:r>
          </a:p>
          <a:p>
            <a:pPr lvl="0"/>
            <a:r>
              <a:rPr lang="ru-RU" sz="3200" dirty="0">
                <a:solidFill>
                  <a:srgbClr val="014E97"/>
                </a:solidFill>
                <a:latin typeface="Arial Black" panose="020B0A04020102020204" pitchFamily="34" charset="0"/>
              </a:rPr>
              <a:t>5.</a:t>
            </a:r>
            <a:r>
              <a:rPr lang="en-US" sz="3200" dirty="0">
                <a:solidFill>
                  <a:srgbClr val="014E97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>
                <a:solidFill>
                  <a:srgbClr val="014E97"/>
                </a:solidFill>
                <a:latin typeface="Arial Black" panose="020B0A04020102020204" pitchFamily="34" charset="0"/>
              </a:rPr>
              <a:t>ул. Советская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92" y="8410573"/>
            <a:ext cx="6511092" cy="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5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A89375F-38F7-4517-9EC3-2F4B57402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2" b="28516"/>
          <a:stretch/>
        </p:blipFill>
        <p:spPr>
          <a:xfrm>
            <a:off x="-263683" y="-650515"/>
            <a:ext cx="10626883" cy="5796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" t="31042" r="302" b="33460"/>
          <a:stretch/>
        </p:blipFill>
        <p:spPr>
          <a:xfrm>
            <a:off x="-263683" y="5146405"/>
            <a:ext cx="10827286" cy="5514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3" name="Google Shape;307;p27">
            <a:extLst>
              <a:ext uri="{FF2B5EF4-FFF2-40B4-BE49-F238E27FC236}">
                <a16:creationId xmlns:a16="http://schemas.microsoft.com/office/drawing/2014/main" id="{1E7398CC-291F-465C-8586-83914C35CFF6}"/>
              </a:ext>
            </a:extLst>
          </p:cNvPr>
          <p:cNvGrpSpPr/>
          <p:nvPr/>
        </p:nvGrpSpPr>
        <p:grpSpPr>
          <a:xfrm>
            <a:off x="9534525" y="-735991"/>
            <a:ext cx="12772735" cy="10985230"/>
            <a:chOff x="0" y="-47625"/>
            <a:chExt cx="812800" cy="746125"/>
          </a:xfrm>
        </p:grpSpPr>
        <p:sp>
          <p:nvSpPr>
            <p:cNvPr id="44" name="Google Shape;308;p27">
              <a:extLst>
                <a:ext uri="{FF2B5EF4-FFF2-40B4-BE49-F238E27FC236}">
                  <a16:creationId xmlns:a16="http://schemas.microsoft.com/office/drawing/2014/main" id="{1C72FE66-C964-46E4-BD39-8026204BEF10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45" name="Google Shape;309;p27">
              <a:extLst>
                <a:ext uri="{FF2B5EF4-FFF2-40B4-BE49-F238E27FC236}">
                  <a16:creationId xmlns:a16="http://schemas.microsoft.com/office/drawing/2014/main" id="{BF9D54CE-3F93-40B3-B70B-54BCA8D69E0B}"/>
                </a:ext>
              </a:extLst>
            </p:cNvPr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" name="Google Shape;311;p27">
            <a:extLst>
              <a:ext uri="{FF2B5EF4-FFF2-40B4-BE49-F238E27FC236}">
                <a16:creationId xmlns:a16="http://schemas.microsoft.com/office/drawing/2014/main" id="{2A30EA48-E690-455E-B76E-26747FE1260C}"/>
              </a:ext>
            </a:extLst>
          </p:cNvPr>
          <p:cNvSpPr/>
          <p:nvPr/>
        </p:nvSpPr>
        <p:spPr>
          <a:xfrm>
            <a:off x="8635921" y="1281532"/>
            <a:ext cx="11633279" cy="2300957"/>
          </a:xfrm>
          <a:prstGeom prst="roundRect">
            <a:avLst/>
          </a:prstGeom>
          <a:solidFill>
            <a:srgbClr val="2994E5"/>
          </a:solidFill>
          <a:ln>
            <a:noFill/>
          </a:ln>
        </p:spPr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7048E88-BB2A-4E1B-8E6B-79C8D909204D}"/>
              </a:ext>
            </a:extLst>
          </p:cNvPr>
          <p:cNvSpPr txBox="1"/>
          <p:nvPr/>
        </p:nvSpPr>
        <p:spPr>
          <a:xfrm>
            <a:off x="8635921" y="4039887"/>
            <a:ext cx="11353800" cy="2247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ru-RU" sz="4000" dirty="0">
                <a:solidFill>
                  <a:srgbClr val="E4F2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Схема системы освещения пешеходных переходов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048A39C-F296-409F-B0CE-A6370E225E80}"/>
              </a:ext>
            </a:extLst>
          </p:cNvPr>
          <p:cNvSpPr txBox="1"/>
          <p:nvPr/>
        </p:nvSpPr>
        <p:spPr>
          <a:xfrm>
            <a:off x="8940566" y="1770666"/>
            <a:ext cx="90131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E4F2FC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Освещение должно быть равномерно распределено по всей поверхности пешеходного перехода.</a:t>
            </a:r>
          </a:p>
        </p:txBody>
      </p:sp>
      <p:grpSp>
        <p:nvGrpSpPr>
          <p:cNvPr id="51" name="Google Shape;319;p27">
            <a:extLst>
              <a:ext uri="{FF2B5EF4-FFF2-40B4-BE49-F238E27FC236}">
                <a16:creationId xmlns:a16="http://schemas.microsoft.com/office/drawing/2014/main" id="{478472C3-E731-4906-8AEC-81AB6C312C05}"/>
              </a:ext>
            </a:extLst>
          </p:cNvPr>
          <p:cNvGrpSpPr/>
          <p:nvPr/>
        </p:nvGrpSpPr>
        <p:grpSpPr>
          <a:xfrm>
            <a:off x="8621633" y="6840482"/>
            <a:ext cx="11785679" cy="9821727"/>
            <a:chOff x="0" y="-47625"/>
            <a:chExt cx="812800" cy="860425"/>
          </a:xfrm>
        </p:grpSpPr>
        <p:sp>
          <p:nvSpPr>
            <p:cNvPr id="52" name="Google Shape;320;p27">
              <a:extLst>
                <a:ext uri="{FF2B5EF4-FFF2-40B4-BE49-F238E27FC236}">
                  <a16:creationId xmlns:a16="http://schemas.microsoft.com/office/drawing/2014/main" id="{3E9AA880-C651-473D-867A-DDEA0A9CB747}"/>
                </a:ext>
              </a:extLst>
            </p:cNvPr>
            <p:cNvSpPr/>
            <p:nvPr/>
          </p:nvSpPr>
          <p:spPr>
            <a:xfrm>
              <a:off x="0" y="0"/>
              <a:ext cx="812800" cy="201199"/>
            </a:xfrm>
            <a:prstGeom prst="roundRect">
              <a:avLst/>
            </a:prstGeom>
            <a:solidFill>
              <a:srgbClr val="2994E5"/>
            </a:solidFill>
            <a:ln>
              <a:noFill/>
            </a:ln>
          </p:spPr>
        </p:sp>
        <p:sp>
          <p:nvSpPr>
            <p:cNvPr id="53" name="Google Shape;321;p27">
              <a:extLst>
                <a:ext uri="{FF2B5EF4-FFF2-40B4-BE49-F238E27FC236}">
                  <a16:creationId xmlns:a16="http://schemas.microsoft.com/office/drawing/2014/main" id="{0A5FE192-21AC-400C-A6A1-BBD91540CCE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ound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Google Shape;315;p27">
            <a:extLst>
              <a:ext uri="{FF2B5EF4-FFF2-40B4-BE49-F238E27FC236}">
                <a16:creationId xmlns:a16="http://schemas.microsoft.com/office/drawing/2014/main" id="{A89DA494-D602-46D9-A395-406F9E35036C}"/>
              </a:ext>
            </a:extLst>
          </p:cNvPr>
          <p:cNvSpPr txBox="1"/>
          <p:nvPr/>
        </p:nvSpPr>
        <p:spPr>
          <a:xfrm>
            <a:off x="9194800" y="7761402"/>
            <a:ext cx="9013133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2800" b="1" dirty="0">
                <a:solidFill>
                  <a:srgbClr val="E4F2FC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Высота не </a:t>
            </a:r>
            <a:r>
              <a:rPr lang="ru-RU" sz="2800" b="1" dirty="0" smtClean="0">
                <a:solidFill>
                  <a:srgbClr val="E4F2FC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менее </a:t>
            </a:r>
            <a:r>
              <a:rPr lang="ru-RU" sz="2800" b="1" dirty="0">
                <a:solidFill>
                  <a:srgbClr val="E4F2FC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5 м, чтобы обеспечить </a:t>
            </a:r>
            <a:r>
              <a:rPr lang="ru-RU" sz="2800" b="1" dirty="0" smtClean="0">
                <a:solidFill>
                  <a:srgbClr val="E4F2FC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яркость</a:t>
            </a:r>
            <a:endParaRPr lang="ru-RU" sz="2800" b="1" dirty="0">
              <a:solidFill>
                <a:srgbClr val="E4F2FC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ru-RU" sz="2800" b="1" dirty="0">
                <a:solidFill>
                  <a:srgbClr val="E4F2FC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и обзорность для пешеходов</a:t>
            </a:r>
          </a:p>
          <a:p>
            <a:pPr algn="ctr"/>
            <a:r>
              <a:rPr lang="ru-RU" sz="2800" b="1" dirty="0">
                <a:solidFill>
                  <a:srgbClr val="E4F2FC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и водителей</a:t>
            </a:r>
            <a:r>
              <a:rPr lang="ru-RU" sz="2800" dirty="0">
                <a:solidFill>
                  <a:srgbClr val="E4F2FC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3807</TotalTime>
  <Words>624</Words>
  <Application>Microsoft Office PowerPoint</Application>
  <PresentationFormat>Произвольный</PresentationFormat>
  <Paragraphs>185</Paragraphs>
  <Slides>20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5" baseType="lpstr">
      <vt:lpstr>Wingdings</vt:lpstr>
      <vt:lpstr>Verdana Pro Semibold</vt:lpstr>
      <vt:lpstr>Noto Sans Italics</vt:lpstr>
      <vt:lpstr>Calibri</vt:lpstr>
      <vt:lpstr>Libre Baskerville</vt:lpstr>
      <vt:lpstr>Arial Black</vt:lpstr>
      <vt:lpstr>Verdana</vt:lpstr>
      <vt:lpstr>Arial</vt:lpstr>
      <vt:lpstr>Libre Franklin Light</vt:lpstr>
      <vt:lpstr>Montserrat Bold</vt:lpstr>
      <vt:lpstr>Libre Franklin</vt:lpstr>
      <vt:lpstr>Aharoni</vt:lpstr>
      <vt:lpstr>Georgia</vt:lpstr>
      <vt:lpstr>Office Theme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Green and Violet Simple Corporate Roadmap Presentation</dc:title>
  <dc:creator>User</dc:creator>
  <cp:lastModifiedBy>Пользователь</cp:lastModifiedBy>
  <cp:revision>239</cp:revision>
  <dcterms:created xsi:type="dcterms:W3CDTF">2006-08-16T00:00:00Z</dcterms:created>
  <dcterms:modified xsi:type="dcterms:W3CDTF">2023-07-14T11:28:13Z</dcterms:modified>
  <dc:identifier>DAFQCZlJhzM</dc:identifier>
</cp:coreProperties>
</file>