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71" r:id="rId9"/>
    <p:sldId id="272" r:id="rId10"/>
    <p:sldId id="273" r:id="rId11"/>
    <p:sldId id="274" r:id="rId12"/>
    <p:sldId id="270" r:id="rId13"/>
    <p:sldId id="276" r:id="rId14"/>
    <p:sldId id="275" r:id="rId15"/>
    <p:sldId id="277" r:id="rId16"/>
    <p:sldId id="278" r:id="rId17"/>
    <p:sldId id="262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7030A0"/>
    <a:srgbClr val="FF9FCA"/>
    <a:srgbClr val="1F4A4A"/>
    <a:srgbClr val="3FDFFF"/>
    <a:srgbClr val="9966FF"/>
    <a:srgbClr val="728EBF"/>
    <a:srgbClr val="6D89BD"/>
    <a:srgbClr val="5677B3"/>
    <a:srgbClr val="C35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0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1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3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8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1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1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1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0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2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1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8354-F840-44CA-A5AF-52F2D53A0835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nklusivnaystudi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0341" y="1911635"/>
            <a:ext cx="12227887" cy="505508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66693" y="4733746"/>
            <a:ext cx="764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mpact" panose="020B0806030902050204" pitchFamily="34" charset="0"/>
              </a:rPr>
              <a:t>Город Старый Оскол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4234" y="5673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bg1"/>
                </a:solidFill>
              </a:rPr>
              <a:t>Старооскольский</a:t>
            </a:r>
            <a:r>
              <a:rPr lang="ru-RU" sz="2400" dirty="0">
                <a:ln w="0"/>
                <a:solidFill>
                  <a:schemeClr val="bg1"/>
                </a:solidFill>
              </a:rPr>
              <a:t> городской округ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817599" y="3019551"/>
            <a:ext cx="7819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0"/>
              </a:rPr>
              <a:t>Инклюзивная</a:t>
            </a:r>
          </a:p>
          <a:p>
            <a:pPr algn="r"/>
            <a:r>
              <a:rPr lang="ru-RU" sz="3200" b="1" dirty="0">
                <a:ln w="0"/>
              </a:rPr>
              <a:t> волонтерская студия</a:t>
            </a:r>
          </a:p>
          <a:p>
            <a:pPr algn="r"/>
            <a:r>
              <a:rPr lang="ru-RU" sz="3200" b="1" dirty="0">
                <a:ln w="0"/>
              </a:rPr>
              <a:t> «Свой среди своих»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2234" y="919369"/>
            <a:ext cx="764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БЕЛГОРОДСКАЯ ОБЛАСТЬ</a:t>
            </a:r>
          </a:p>
        </p:txBody>
      </p:sp>
      <p:sp>
        <p:nvSpPr>
          <p:cNvPr id="17" name="Трапеция 16"/>
          <p:cNvSpPr/>
          <p:nvPr/>
        </p:nvSpPr>
        <p:spPr>
          <a:xfrm>
            <a:off x="-2347622" y="4620201"/>
            <a:ext cx="5495925" cy="15448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6906057" y="1066233"/>
            <a:ext cx="5495925" cy="154482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s://sun9-28.userapi.com/impg/v9B6liWSfnmKf2GRwMrWU9eF5n-KqAscL7Oq_w/FiWYoSiEYOI.jpg?size=604x604&amp;quality=95&amp;sign=fd2bedeea21d16d38d8609e1d132396f&amp;c_uniq_tag=eGWWk5k44vRdKDAX9_fEaE4IgvFM7Dx2nmA1ypDsO_I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00" y="2172693"/>
            <a:ext cx="4288460" cy="42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295374" y="96137"/>
            <a:ext cx="1352963" cy="1316586"/>
          </a:xfrm>
          <a:prstGeom prst="ellipse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5" descr="Гер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373403"/>
            <a:ext cx="707539" cy="8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88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-1304674" y="1383363"/>
            <a:ext cx="13225430" cy="86324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02271" y="500317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КАЛЕНДАРНЫЙ ПЛАН МЕРОПРИЯТИЙ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8693"/>
              </p:ext>
            </p:extLst>
          </p:nvPr>
        </p:nvGraphicFramePr>
        <p:xfrm>
          <a:off x="1148422" y="2440123"/>
          <a:ext cx="10032886" cy="32946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4.1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Регистрация участников фестиваля, подготовка выступлений и программы мероприятия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01.05.2024-15.05.2024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Войкина С.В.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4.2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Закупка подарочных творческих наборов для детей с ОВЗ - участников съемочной команды, а также приглашенных гостей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15.05.2024-20.05.2024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Горбенко А.А.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4.3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Проведение креативного фестиваля для детей с ОВЗ «Свои в объективе» в очном формате и онлайн-трансляции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20.05-2024-25.05.2024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7003" y="1465527"/>
            <a:ext cx="11372675" cy="63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Организация и проведение кинофестиваля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 для детей с ОВЗ «Свои в объективе»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886417" y="3913756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86418" y="2839561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05153" y="4996731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601079" y="2444406"/>
            <a:ext cx="260197" cy="3352386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0658" y="619763"/>
            <a:ext cx="1075528" cy="1088811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3" name="AutoShape 2" descr="https://flyclipart.com/thumbs/colorful-jumping-portrait-silhouette-youth-festival-11372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1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-1304674" y="1383362"/>
            <a:ext cx="13225430" cy="1178383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02271" y="500317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КАЛЕНДАРНЫЙ ПЛАН МЕРОПРИЯТИЙ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30748"/>
              </p:ext>
            </p:extLst>
          </p:nvPr>
        </p:nvGraphicFramePr>
        <p:xfrm>
          <a:off x="1267083" y="2769205"/>
          <a:ext cx="10032886" cy="30224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5.1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Мониторинг общественности по результатам проведения мероприятий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01.07.2024-15.07.2024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5.2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Подготовка и издание информационного буклета с </a:t>
                      </a: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инфографикой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по проекту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15.07.2024-10.08.2024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5.3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Подготовка и проведение общественной экспертизы в формате конференции – открытых слушаний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10.08.2024-01.09.2024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83271" y="1496467"/>
            <a:ext cx="1137267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Проведение общественной экспертизы проекта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с участием СМИ, представителей соцзащиты,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образования, специалистов реабилитационных центров, родителей детей-участников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05078" y="4158948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5079" y="3135087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3814" y="5107699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719737" y="2758750"/>
            <a:ext cx="260197" cy="308511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0658" y="619763"/>
            <a:ext cx="1075528" cy="1088811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5</a:t>
            </a:r>
          </a:p>
        </p:txBody>
      </p:sp>
      <p:pic>
        <p:nvPicPr>
          <p:cNvPr id="1028" name="Picture 4" descr="https://play-lh.googleusercontent.com/TxbgrZSG4T75IbyGBMmJSkdgI8cjUwAIgAkJKylXUCfRHGQ6FFWzETnGKIBnZTiMY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996022"/>
            <a:ext cx="1958451" cy="19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6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53831" y="1802915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0657" y="429931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ТЕМАТИКА МЕДИАПРОДУКТОВ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 rot="1120391">
            <a:off x="3517416" y="2900688"/>
            <a:ext cx="7674705" cy="8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365116">
            <a:off x="1782598" y="4697494"/>
            <a:ext cx="7674705" cy="8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465">
            <a:off x="2031164" y="5828529"/>
            <a:ext cx="7674705" cy="8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1762244">
            <a:off x="667907" y="3349875"/>
            <a:ext cx="9477634" cy="84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7768" y="1169861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детях с ОВЗ -  победителях всероссийских конкурсов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8603" y="2408467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проблеме </a:t>
            </a:r>
            <a:r>
              <a:rPr lang="ru-RU" sz="1100" dirty="0" err="1">
                <a:solidFill>
                  <a:srgbClr val="1F4A4A"/>
                </a:solidFill>
                <a:latin typeface="Trebuchet MS" panose="020B0603020202020204" pitchFamily="34" charset="0"/>
              </a:rPr>
              <a:t>буллинга</a:t>
            </a:r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 и социальных стереотипах к людям с ограниченными возможностями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1770" y="3647073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деятельности учреждений ДО, в которых есть инклюзивные студии и кружки и об их участниках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15386" y="4908142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необычных стечениях обстоятельств из жизни людей с ОВЗ (истории любви, дружбы)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06492" y="5297389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семьях, воспитывающих детей с тяжелыми множественными нарушениями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42461" y="5615963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выборе</a:t>
            </a:r>
          </a:p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 здорового образа жизни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23121" y="3992190"/>
            <a:ext cx="2158314" cy="1021492"/>
          </a:xfrm>
          <a:prstGeom prst="roundRect">
            <a:avLst/>
          </a:prstGeom>
          <a:solidFill>
            <a:srgbClr val="FF9F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ребятах с ОВЗ – книголюбах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67703" y="4284430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Интересные формы онлайн-обучения для детей с ОВЗ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19950" y="3063040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возможностях трудоустройства молодых людей с ОВЗ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98432" y="2720763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преодолении трудностей жизни, силе духа, героизме людей с ОВЗ и инвалидностью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2885" y="1465152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Адаптивный спорт и чемпионы России – </a:t>
            </a:r>
            <a:r>
              <a:rPr lang="ru-RU" sz="1100" dirty="0" err="1">
                <a:solidFill>
                  <a:srgbClr val="1F4A4A"/>
                </a:solidFill>
                <a:latin typeface="Trebuchet MS" panose="020B0603020202020204" pitchFamily="34" charset="0"/>
              </a:rPr>
              <a:t>паралимпийцы</a:t>
            </a:r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 Белгородской области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5094" y="1868179"/>
            <a:ext cx="2158314" cy="1021492"/>
          </a:xfrm>
          <a:prstGeom prst="roundRect">
            <a:avLst/>
          </a:prstGeom>
          <a:solidFill>
            <a:srgbClr val="FF9F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Инвалиды-волонтеры: возможности и варианты действий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80050" y="2741904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О волонтерах и инклюзивных</a:t>
            </a:r>
          </a:p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 волонтерских отрядах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57276" y="4142010"/>
            <a:ext cx="2613713" cy="2167649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920" r="25443"/>
          <a:stretch/>
        </p:blipFill>
        <p:spPr>
          <a:xfrm>
            <a:off x="9351687" y="4361519"/>
            <a:ext cx="2312088" cy="18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53831" y="1802915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0657" y="429931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РИСКИ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 rot="1120391">
            <a:off x="6212914" y="3314134"/>
            <a:ext cx="4911231" cy="110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465">
            <a:off x="2031164" y="5828529"/>
            <a:ext cx="7674705" cy="8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1762244" flipV="1">
            <a:off x="3572755" y="3938535"/>
            <a:ext cx="6468425" cy="5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21970" y="2970698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Решение: контакт с </a:t>
            </a:r>
            <a:r>
              <a:rPr lang="ru-RU" sz="1100" dirty="0" err="1">
                <a:solidFill>
                  <a:srgbClr val="1F4A4A"/>
                </a:solidFill>
                <a:latin typeface="Trebuchet MS" panose="020B0603020202020204" pitchFamily="34" charset="0"/>
              </a:rPr>
              <a:t>тьютером</a:t>
            </a:r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, его помощь, многократное повторение пройденного  при помощи волонтеров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37781" y="2161563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1F4A4A"/>
                </a:solidFill>
                <a:latin typeface="Trebuchet MS" panose="020B0603020202020204" pitchFamily="34" charset="0"/>
              </a:rPr>
              <a:t>1.НЕВОЗМОЖНОСТЬ ЗАДЕЙСТВОВАТЬ ДЕТЕЙ-ИНВАЛИДОВ ИЗ-ЗА ТЕРРИТОРИОЛЬНОЙ УДАЛЕННОСТИ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60530" y="4769634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1F4A4A"/>
                </a:solidFill>
                <a:latin typeface="Trebuchet MS" panose="020B0603020202020204" pitchFamily="34" charset="0"/>
              </a:rPr>
              <a:t>4.ВЫНУЖДЕННАЯ ИЗОЛЯЦИЯ ИЗ-ЗА КАРАНТИНА, ОБСТАНОВКИ В РЕГИОНЕ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37781" y="4636584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3.РОСТ ЦЕН НА ТЕХНИЧЕСКОЕ ОБОРУДОВАНИЕ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60947" y="5700086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Решение: подбор более дешевых аналогов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9695" y="3219193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Решение: индивидуальный подвоз (партнеры реабилитационного центра смогут оказать содействие; онлайн-встречи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90606" y="1850830"/>
            <a:ext cx="2158314" cy="1021492"/>
          </a:xfrm>
          <a:prstGeom prst="roundRect">
            <a:avLst/>
          </a:prstGeom>
          <a:solidFill>
            <a:srgbClr val="00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2.НЕДОСТАТОЧНО БЫСТРОЕ И ЛЕГКОЕ ОВЛАДЕНИЕ НАВЫКАМИ ОБРАЗОВАТЕЛЬНЫХ ИНТЕНСИВОВ ДЕТЬМИ С ИНВАЛИДНОСТЬЮ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98632" y="3992190"/>
            <a:ext cx="2872357" cy="2313077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РИСКИ И РЕШЕНИЯ</a:t>
            </a:r>
          </a:p>
        </p:txBody>
      </p:sp>
      <p:sp>
        <p:nvSpPr>
          <p:cNvPr id="2" name="Скругленный прямоугольник 30">
            <a:extLst>
              <a:ext uri="{FF2B5EF4-FFF2-40B4-BE49-F238E27FC236}">
                <a16:creationId xmlns:a16="http://schemas.microsoft.com/office/drawing/2014/main" id="{058C782A-5F3C-02FB-62DD-687F92D2EC10}"/>
              </a:ext>
            </a:extLst>
          </p:cNvPr>
          <p:cNvSpPr/>
          <p:nvPr/>
        </p:nvSpPr>
        <p:spPr>
          <a:xfrm>
            <a:off x="6396256" y="5772457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1F4A4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Скругленный прямоугольник 30">
            <a:extLst>
              <a:ext uri="{FF2B5EF4-FFF2-40B4-BE49-F238E27FC236}">
                <a16:creationId xmlns:a16="http://schemas.microsoft.com/office/drawing/2014/main" id="{B503F929-1B96-6B68-0F69-EC5AF9B10BE2}"/>
              </a:ext>
            </a:extLst>
          </p:cNvPr>
          <p:cNvSpPr/>
          <p:nvPr/>
        </p:nvSpPr>
        <p:spPr>
          <a:xfrm>
            <a:off x="6367656" y="5772457"/>
            <a:ext cx="2158314" cy="102149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F4A4A"/>
                </a:solidFill>
                <a:latin typeface="Trebuchet MS" panose="020B0603020202020204" pitchFamily="34" charset="0"/>
              </a:rPr>
              <a:t>Решение: общение на онлайн-платформе, создание канала для трансляции фильмов</a:t>
            </a:r>
          </a:p>
        </p:txBody>
      </p:sp>
    </p:spTree>
    <p:extLst>
      <p:ext uri="{BB962C8B-B14F-4D97-AF65-F5344CB8AC3E}">
        <p14:creationId xmlns:p14="http://schemas.microsoft.com/office/powerpoint/2010/main" val="363157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53831" y="1802915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0657" y="429931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ПОДДЕРЖКА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61" y="2352464"/>
            <a:ext cx="3209331" cy="4308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268" y="1243150"/>
            <a:ext cx="2801637" cy="3884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579" y="1383704"/>
            <a:ext cx="2883282" cy="3936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839" y="3364441"/>
            <a:ext cx="2506412" cy="32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4953785" y="4261123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-1598066" y="1621795"/>
            <a:ext cx="11409027" cy="207774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7360" y="52174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СМЕТА ПРОЕКТА</a:t>
            </a:r>
          </a:p>
        </p:txBody>
      </p:sp>
      <p:pic>
        <p:nvPicPr>
          <p:cNvPr id="11266" name="Picture 2" descr="https://cdn2.iconfinder.com/data/icons/business-management-1-5/66/61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6" y="1099656"/>
            <a:ext cx="2183296" cy="21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44982" y="1659703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1 605 000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3999" y="2279319"/>
            <a:ext cx="405957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105 000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4982" y="2890711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1 500 000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88478" y="1927605"/>
            <a:ext cx="46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bg1"/>
                </a:solidFill>
              </a:rPr>
              <a:t>полная стоимость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50908" y="2585129"/>
            <a:ext cx="5022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bg1"/>
                </a:solidFill>
              </a:rPr>
              <a:t>привлеченные средства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84110" y="2952676"/>
            <a:ext cx="616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ln w="0"/>
                <a:solidFill>
                  <a:schemeClr val="bg1"/>
                </a:solidFill>
              </a:rPr>
              <a:t>средства гранта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4878431" y="156311"/>
            <a:ext cx="4036090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Трапеция 19"/>
          <p:cNvSpPr/>
          <p:nvPr/>
        </p:nvSpPr>
        <p:spPr>
          <a:xfrm>
            <a:off x="8625176" y="3049941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864" y="1659702"/>
            <a:ext cx="4579661" cy="504198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3636175"/>
            <a:ext cx="4936917" cy="306551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4717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4953785" y="4261123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-1598066" y="1621795"/>
            <a:ext cx="11409027" cy="207774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7360" y="52174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СМЕТА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4982" y="1659703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1 605 000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3999" y="2279319"/>
            <a:ext cx="405957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105 000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4982" y="2890711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1 500 000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88478" y="1927605"/>
            <a:ext cx="46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bg1"/>
                </a:solidFill>
              </a:rPr>
              <a:t>полная стоимость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50908" y="2585129"/>
            <a:ext cx="5022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bg1"/>
                </a:solidFill>
              </a:rPr>
              <a:t>привлеченные средства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84110" y="2952676"/>
            <a:ext cx="616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ln w="0"/>
                <a:solidFill>
                  <a:schemeClr val="bg1"/>
                </a:solidFill>
              </a:rPr>
              <a:t>средства гранта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4878431" y="156311"/>
            <a:ext cx="4036090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Трапеция 19"/>
          <p:cNvSpPr/>
          <p:nvPr/>
        </p:nvSpPr>
        <p:spPr>
          <a:xfrm>
            <a:off x="8625176" y="3049941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59702"/>
            <a:ext cx="4439468" cy="508727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500" y="1659703"/>
            <a:ext cx="5392799" cy="508726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5746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57360" y="52174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СМЕТА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4684" y="1659703"/>
            <a:ext cx="1404552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1 605 000 </a:t>
            </a:r>
            <a:r>
              <a:rPr lang="ru-RU" sz="2000" dirty="0"/>
              <a:t>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88478" y="1927605"/>
            <a:ext cx="46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bg1"/>
                </a:solidFill>
              </a:rPr>
              <a:t>полная стоимость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84110" y="2952676"/>
            <a:ext cx="616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ln w="0"/>
                <a:solidFill>
                  <a:schemeClr val="bg1"/>
                </a:solidFill>
              </a:rPr>
              <a:t>средства грата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4878431" y="156311"/>
            <a:ext cx="4036090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Трапеция 19"/>
          <p:cNvSpPr/>
          <p:nvPr/>
        </p:nvSpPr>
        <p:spPr>
          <a:xfrm>
            <a:off x="8625176" y="3049941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9" y="1628267"/>
            <a:ext cx="4892386" cy="43789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84" y="1666876"/>
            <a:ext cx="5401312" cy="43624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3109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53831" y="1802915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4873" y="388193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ОЖИДАЕМЫЕ 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7112" y="1850545"/>
            <a:ext cx="1133254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30 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привлеченных волонтеров из числа школьников и взрослых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100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детей с ОВЗ, принимающих участие в проекте 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приглашенных спикера-преподавателя для образовательных интенсивов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педагогов-специалистов дополнительного образования, принимающих участие в проекте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детей с ОВЗ в образовательных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интенсивах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детей с ОВЗ в съемках проекта 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участников проекта, прошедших онлайн-обучение по основным направлениям проекта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15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созданных медиапродуктов и </a:t>
            </a: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выпусков подкаста проекта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волонтерских встреч и показов фильмов на территории Белгородской области 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волонтерские встречи и показа фильмов в субъектах РФ за пределами области 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областной кинофестиваль «Свои в объективе»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зрителей медиапродуктов на очных показах и кинофестивале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50000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количество просмотров медиапродуктов в социальных сетях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количество участников общественной экспертизы проекта</a:t>
            </a:r>
            <a:endParaRPr lang="ru-RU" dirty="0">
              <a:solidFill>
                <a:schemeClr val="bg1"/>
              </a:solidFill>
              <a:effectLst/>
              <a:latin typeface="Trebuchet MS" panose="020B0603020202020204" pitchFamily="34" charset="0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73" y="1180924"/>
            <a:ext cx="680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FF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Количественные показатели успешности проекта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63202" y="1802915"/>
            <a:ext cx="278309" cy="5099511"/>
          </a:xfrm>
          <a:prstGeom prst="rect">
            <a:avLst/>
          </a:prstGeom>
          <a:solidFill>
            <a:srgbClr val="FF9FC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0873" y="2142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FFFF"/>
                </a:solidFill>
                <a:latin typeface="Trebuchet MS" panose="020B0603020202020204" pitchFamily="34" charset="0"/>
              </a:rPr>
              <a:t>После завершения проекта ожидается получение результатов,</a:t>
            </a:r>
          </a:p>
          <a:p>
            <a:r>
              <a:rPr lang="ru-RU" sz="1400" dirty="0">
                <a:solidFill>
                  <a:srgbClr val="00FFFF"/>
                </a:solidFill>
                <a:latin typeface="Trebuchet MS" panose="020B0603020202020204" pitchFamily="34" charset="0"/>
              </a:rPr>
              <a:t>имеющих долгосрочный социальный эффект: обеспечение вклада</a:t>
            </a:r>
          </a:p>
          <a:p>
            <a:r>
              <a:rPr lang="ru-RU" sz="1400" dirty="0">
                <a:solidFill>
                  <a:srgbClr val="00FFFF"/>
                </a:solidFill>
                <a:latin typeface="Trebuchet MS" panose="020B0603020202020204" pitchFamily="34" charset="0"/>
              </a:rPr>
              <a:t>в формирование в Белгородской области благоприятной социальной</a:t>
            </a:r>
          </a:p>
          <a:p>
            <a:r>
              <a:rPr lang="ru-RU" sz="1400" dirty="0">
                <a:solidFill>
                  <a:srgbClr val="00FFFF"/>
                </a:solidFill>
                <a:latin typeface="Trebuchet MS" panose="020B0603020202020204" pitchFamily="34" charset="0"/>
              </a:rPr>
              <a:t>и </a:t>
            </a:r>
            <a:r>
              <a:rPr lang="ru-RU" sz="1400" dirty="0" err="1">
                <a:solidFill>
                  <a:srgbClr val="00FFFF"/>
                </a:solidFill>
                <a:latin typeface="Trebuchet MS" panose="020B0603020202020204" pitchFamily="34" charset="0"/>
              </a:rPr>
              <a:t>здоровьесберегающей</a:t>
            </a:r>
            <a:r>
              <a:rPr lang="ru-RU" sz="1400" dirty="0">
                <a:solidFill>
                  <a:srgbClr val="00FFFF"/>
                </a:solidFill>
                <a:latin typeface="Trebuchet MS" panose="020B0603020202020204" pitchFamily="34" charset="0"/>
              </a:rPr>
              <a:t> среды для детей-инвалидов</a:t>
            </a:r>
          </a:p>
        </p:txBody>
      </p:sp>
      <p:pic>
        <p:nvPicPr>
          <p:cNvPr id="7170" name="Picture 2" descr="https://cdn2.iconfinder.com/data/icons/business-seo-vol-5/100/1-07-51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67" y="4352670"/>
            <a:ext cx="2458503" cy="24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113065" y="2927198"/>
            <a:ext cx="11556021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563926" y="1926752"/>
            <a:ext cx="8672353" cy="87475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7360" y="52174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ПЕРСПЕКТИВЫ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848" y="1926752"/>
            <a:ext cx="8992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Эффект реализации проекта состоит</a:t>
            </a:r>
          </a:p>
          <a:p>
            <a:r>
              <a:rPr lang="ru-RU" sz="2400" dirty="0"/>
              <a:t>в создании в Белгородской области модели взаимодействия:</a:t>
            </a:r>
          </a:p>
          <a:p>
            <a:r>
              <a:rPr lang="ru-RU" sz="24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609" y="2987436"/>
            <a:ext cx="1122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</a:rPr>
              <a:t>дети-волонтеры → волонтеры-взрослые → участники-дети с ОВЗ → зрители результатов проекта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1162" y="38801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rebuchet MS" panose="020B0603020202020204" pitchFamily="34" charset="0"/>
              </a:rPr>
              <a:t>Дальнейшее развитие проекта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после завершения грантового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финансирования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5358706" y="3142695"/>
            <a:ext cx="374562" cy="393901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83008" y="4575388"/>
            <a:ext cx="5671315" cy="195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6461" y="464076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будет продолжено в полном объеме с привлечением дополнительного числа участников и волонтеров, ресурсно-методического обеспечения проекта, модернизированной материально-технической база, опыта реализации проекта,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 а также обратной связи с участниками, приобретенной посредством распространения социального опыта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среди заинтересованных лиц</a:t>
            </a:r>
          </a:p>
        </p:txBody>
      </p:sp>
      <p:pic>
        <p:nvPicPr>
          <p:cNvPr id="15364" name="Picture 4" descr="https://static.tildacdn.com/tild3439-3630-4031-b162-626636376635/__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" y="3446231"/>
            <a:ext cx="3357975" cy="30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9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 rot="5400000">
            <a:off x="-2050111" y="1607764"/>
            <a:ext cx="5495925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5681169" y="1779377"/>
            <a:ext cx="5495925" cy="87475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39952" y="1317095"/>
            <a:ext cx="3152076" cy="3104068"/>
            <a:chOff x="1210879" y="1837953"/>
            <a:chExt cx="3152076" cy="310406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210879" y="1837953"/>
              <a:ext cx="3152076" cy="3104068"/>
              <a:chOff x="1806225" y="645112"/>
              <a:chExt cx="3152076" cy="3104068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806225" y="645112"/>
                <a:ext cx="3152076" cy="3104068"/>
              </a:xfrm>
              <a:prstGeom prst="ellipse">
                <a:avLst/>
              </a:prstGeom>
              <a:solidFill>
                <a:schemeClr val="bg1"/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103647" y="833202"/>
                <a:ext cx="2548562" cy="2548562"/>
                <a:chOff x="1863254" y="581963"/>
                <a:chExt cx="3012887" cy="3012887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783" t="9132" r="52234" b="50367"/>
                <a:stretch/>
              </p:blipFill>
              <p:spPr>
                <a:xfrm>
                  <a:off x="3213087" y="2197146"/>
                  <a:ext cx="371905" cy="396565"/>
                </a:xfrm>
                <a:prstGeom prst="rect">
                  <a:avLst/>
                </a:prstGeom>
              </p:spPr>
            </p:pic>
            <p:pic>
              <p:nvPicPr>
                <p:cNvPr id="16" name="Picture 4" descr="https://cdn3.iconfinder.com/data/icons/valentine-s-day-28/512/love_heart_photography_valentine_camera_photo_wedding-1024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3254" y="581963"/>
                  <a:ext cx="3012887" cy="3012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" name="Прямоугольник 9"/>
            <p:cNvSpPr/>
            <p:nvPr/>
          </p:nvSpPr>
          <p:spPr>
            <a:xfrm>
              <a:off x="2557193" y="2104276"/>
              <a:ext cx="119295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000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Инклюзивная</a:t>
              </a:r>
            </a:p>
            <a:p>
              <a:pPr>
                <a:lnSpc>
                  <a:spcPct val="70000"/>
                </a:lnSpc>
              </a:pPr>
              <a:r>
                <a:rPr lang="ru-RU" sz="1000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волонтерская</a:t>
              </a:r>
            </a:p>
            <a:p>
              <a:pPr>
                <a:lnSpc>
                  <a:spcPct val="70000"/>
                </a:lnSpc>
              </a:pPr>
              <a:r>
                <a:rPr lang="ru-RU" sz="1000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студия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5978" y="4236236"/>
              <a:ext cx="2202847" cy="252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400" dirty="0">
                  <a:latin typeface="Arial Black" panose="020B0A04020102020204" pitchFamily="34" charset="0"/>
                </a:rPr>
                <a:t>СВОЙ среди СВОИХ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57360" y="52174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АКТУАЛЬНОСТЬ ПРОЕКТА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0416" y="1754150"/>
            <a:ext cx="764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Результаты опроса 500 школьников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10400" y="2160799"/>
            <a:ext cx="21615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Идея создания инклюзивной волонтерской </a:t>
            </a:r>
            <a:r>
              <a:rPr lang="ru-RU" sz="1200" b="1" dirty="0" err="1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медиастудии</a:t>
            </a:r>
            <a:r>
              <a:rPr lang="ru-RU" sz="1200" b="1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 нова для региона и ЦФО, позволяет масштабирование во всероссийский проект</a:t>
            </a:r>
          </a:p>
        </p:txBody>
      </p:sp>
      <p:sp>
        <p:nvSpPr>
          <p:cNvPr id="24" name="Трапеция 23"/>
          <p:cNvSpPr/>
          <p:nvPr/>
        </p:nvSpPr>
        <p:spPr>
          <a:xfrm>
            <a:off x="5847653" y="2389615"/>
            <a:ext cx="5329441" cy="199575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6288" y="2514957"/>
            <a:ext cx="5296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n w="0"/>
                <a:latin typeface="Trebuchet MS" panose="020B0603020202020204" pitchFamily="34" charset="0"/>
              </a:rPr>
              <a:t>неоднократно сталкивались с детьми с ОВЗ</a:t>
            </a:r>
          </a:p>
          <a:p>
            <a:endParaRPr lang="ru-RU" sz="1100" b="1" dirty="0">
              <a:ln w="0"/>
              <a:latin typeface="Trebuchet MS" panose="020B0603020202020204" pitchFamily="34" charset="0"/>
            </a:endParaRPr>
          </a:p>
          <a:p>
            <a:r>
              <a:rPr lang="ru-RU" sz="1100" b="1" dirty="0">
                <a:ln w="0"/>
                <a:latin typeface="Trebuchet MS" panose="020B0603020202020204" pitchFamily="34" charset="0"/>
              </a:rPr>
              <a:t>считает, что у них меньше возможностей, чем у здоровых людей </a:t>
            </a:r>
          </a:p>
          <a:p>
            <a:endParaRPr lang="ru-RU" sz="1100" b="1" dirty="0">
              <a:ln w="0"/>
              <a:latin typeface="Trebuchet MS" panose="020B0603020202020204" pitchFamily="34" charset="0"/>
            </a:endParaRPr>
          </a:p>
          <a:p>
            <a:r>
              <a:rPr lang="ru-RU" sz="1100" b="1" dirty="0">
                <a:ln w="0"/>
                <a:latin typeface="Trebuchet MS" panose="020B0603020202020204" pitchFamily="34" charset="0"/>
              </a:rPr>
              <a:t>испытывают потребность в информировании о возможностях решения проблем детей с ОВЗ</a:t>
            </a:r>
          </a:p>
          <a:p>
            <a:endParaRPr lang="ru-RU" sz="1100" b="1" dirty="0">
              <a:ln w="0"/>
              <a:latin typeface="Trebuchet MS" panose="020B0603020202020204" pitchFamily="34" charset="0"/>
            </a:endParaRPr>
          </a:p>
          <a:p>
            <a:r>
              <a:rPr lang="ru-RU" sz="1100" b="1" dirty="0">
                <a:ln w="0"/>
                <a:latin typeface="Trebuchet MS" panose="020B0603020202020204" pitchFamily="34" charset="0"/>
              </a:rPr>
              <a:t>подтвердили, что становились свидетелями </a:t>
            </a:r>
            <a:r>
              <a:rPr lang="ru-RU" sz="1100" b="1" dirty="0" err="1">
                <a:ln w="0"/>
                <a:latin typeface="Trebuchet MS" panose="020B0603020202020204" pitchFamily="34" charset="0"/>
              </a:rPr>
              <a:t>буллинга</a:t>
            </a:r>
            <a:r>
              <a:rPr lang="ru-RU" sz="1100" b="1" dirty="0">
                <a:ln w="0"/>
                <a:latin typeface="Trebuchet MS" panose="020B0603020202020204" pitchFamily="34" charset="0"/>
              </a:rPr>
              <a:t> инвалидов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10832" y="2423198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80%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9229" y="2839248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60%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10832" y="3241728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50%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20949" y="3679731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50%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2316" y="112937"/>
            <a:ext cx="6201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Опрос ребят с ОВЗ показал, что их большая часть испытывает проблемы с социализацией и самоопределением, ведет затворный образ жизни, чувствует невысокий уровень социальной поддержки в стране, не может раскрыть свой талант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2297" y="4501089"/>
            <a:ext cx="11212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комфортных условий для самореализации детей с ОВЗ, </a:t>
            </a:r>
          </a:p>
          <a:p>
            <a:r>
              <a:rPr lang="ru-RU" dirty="0"/>
              <a:t>популяризация разрабатываемых проблем проекта в СМИ, </a:t>
            </a:r>
          </a:p>
          <a:p>
            <a:r>
              <a:rPr lang="ru-RU" dirty="0"/>
              <a:t>повышение уровня лояльности и отзывчивости граждан к людям с ОВЗ, </a:t>
            </a:r>
          </a:p>
          <a:p>
            <a:r>
              <a:rPr lang="ru-RU" dirty="0"/>
              <a:t>повышение доступности продуктов проекта во всех субъектах РФ,</a:t>
            </a:r>
          </a:p>
          <a:p>
            <a:r>
              <a:rPr lang="ru-RU" dirty="0"/>
              <a:t>особая роль волонтеров и волонтерского движения, </a:t>
            </a:r>
          </a:p>
          <a:p>
            <a:r>
              <a:rPr lang="ru-RU" dirty="0"/>
              <a:t>привлечение добровольцев в проект среди взрослых, школьников и детей с ОВЗ, с целью сплочения, объединения и нахождения точек соприкосновения всех целевых групп проекта в творчестве, съемке фильмов, участии в показах и фестивале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1488" y="4600630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1487" y="4875462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1487" y="5145628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1486" y="5431970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6977" y="5718312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6976" y="6011374"/>
            <a:ext cx="210809" cy="2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5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0341" y="1911635"/>
            <a:ext cx="12227887" cy="505508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83944" y="3019792"/>
            <a:ext cx="764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руководитель проекта «СВОЙ СРЕДИ СВОИХ»</a:t>
            </a:r>
          </a:p>
          <a:p>
            <a:r>
              <a:rPr lang="ru-RU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Колодько</a:t>
            </a:r>
            <a:r>
              <a:rPr lang="ru-RU" sz="2400" dirty="0">
                <a:solidFill>
                  <a:schemeClr val="bg1"/>
                </a:solidFill>
                <a:latin typeface="Impact" panose="020B0806030902050204" pitchFamily="34" charset="0"/>
              </a:rPr>
              <a:t> Анастасия Сергеевна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96523" y="2319905"/>
            <a:ext cx="7819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ln w="0"/>
              </a:rPr>
              <a:t>Контакты</a:t>
            </a:r>
          </a:p>
        </p:txBody>
      </p:sp>
      <p:sp>
        <p:nvSpPr>
          <p:cNvPr id="18" name="Трапеция 17"/>
          <p:cNvSpPr/>
          <p:nvPr/>
        </p:nvSpPr>
        <p:spPr>
          <a:xfrm>
            <a:off x="3583944" y="3918966"/>
            <a:ext cx="5495925" cy="154482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3118" y="4147367"/>
            <a:ext cx="8052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FFFF"/>
                </a:solidFill>
              </a:rPr>
              <a:t>svoysredisvoix31@gmail</a:t>
            </a:r>
            <a:r>
              <a:rPr lang="ru-RU" sz="2400" dirty="0">
                <a:solidFill>
                  <a:srgbClr val="00FFFF"/>
                </a:solidFill>
              </a:rPr>
              <a:t>.</a:t>
            </a:r>
            <a:r>
              <a:rPr lang="en-US" sz="2400" dirty="0">
                <a:solidFill>
                  <a:srgbClr val="00FFFF"/>
                </a:solidFill>
              </a:rPr>
              <a:t>com</a:t>
            </a:r>
          </a:p>
          <a:p>
            <a:pPr algn="ctr">
              <a:defRPr/>
            </a:pPr>
            <a:r>
              <a:rPr lang="en-US" sz="2400" dirty="0">
                <a:solidFill>
                  <a:srgbClr val="00FFFF"/>
                </a:solidFill>
              </a:rPr>
              <a:t>https://vk.com/club219708146</a:t>
            </a:r>
          </a:p>
          <a:p>
            <a:pPr algn="ctr">
              <a:defRPr/>
            </a:pPr>
            <a:r>
              <a:rPr lang="ru-RU" sz="2400" dirty="0">
                <a:solidFill>
                  <a:srgbClr val="00FFFF"/>
                </a:solidFill>
              </a:rPr>
              <a:t>8</a:t>
            </a:r>
            <a:r>
              <a:rPr lang="en-US" sz="2400" dirty="0">
                <a:solidFill>
                  <a:srgbClr val="00FFFF"/>
                </a:solidFill>
              </a:rPr>
              <a:t>9192218762</a:t>
            </a:r>
            <a:endParaRPr lang="ru-RU" sz="2400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2400">
                <a:solidFill>
                  <a:srgbClr val="00FFFF"/>
                </a:solidFill>
              </a:rPr>
              <a:t>ВКонтакте </a:t>
            </a:r>
            <a:r>
              <a:rPr lang="ru-RU" sz="2400" dirty="0">
                <a:solidFill>
                  <a:srgbClr val="00FFFF"/>
                </a:solidFill>
              </a:rPr>
              <a:t>группа «СВОЙ СРЕДИ СВОИХ» </a:t>
            </a:r>
            <a:r>
              <a:rPr lang="en-US" sz="2400" dirty="0">
                <a:solidFill>
                  <a:srgbClr val="00FFFF"/>
                </a:solidFill>
                <a:hlinkClick r:id="rId3"/>
              </a:rPr>
              <a:t>https://vk.com/inklusivnaystudiy</a:t>
            </a:r>
            <a:endParaRPr lang="en-US" sz="2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2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3514310" y="1458975"/>
            <a:ext cx="5495925" cy="838064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146161" y="1932271"/>
            <a:ext cx="6362411" cy="122750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7360" y="521746"/>
            <a:ext cx="353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ПРОЕКТ В ЦИФРАХ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6530" y="1516484"/>
            <a:ext cx="764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БЮДЖЕТ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7727" y="2012526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1 605 000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6744" y="2297039"/>
            <a:ext cx="405957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105 000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7727" y="2572714"/>
            <a:ext cx="20439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1 500 000 </a:t>
            </a:r>
            <a:r>
              <a:rPr lang="ru-RU" sz="2000" dirty="0"/>
              <a:t>рублей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onlinewebfonts.com/svg/download_11461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1769379"/>
            <a:ext cx="1275393" cy="12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7653" y="2095015"/>
            <a:ext cx="2423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полная стоимость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27367" y="2354609"/>
            <a:ext cx="2423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имеющаяся сумма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88899" y="2610867"/>
            <a:ext cx="2423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запрашиваемая сумма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6451479" y="3113818"/>
            <a:ext cx="4838068" cy="674824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Трапеция 15"/>
          <p:cNvSpPr/>
          <p:nvPr/>
        </p:nvSpPr>
        <p:spPr>
          <a:xfrm>
            <a:off x="6744061" y="3587035"/>
            <a:ext cx="5153286" cy="1087385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088543" y="3170887"/>
            <a:ext cx="2620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СРОКИ РЕАЛИЗАЦИИ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42554" y="3717932"/>
            <a:ext cx="48983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1 сентября </a:t>
            </a:r>
            <a:r>
              <a:rPr lang="ru-RU" sz="2000" b="1" dirty="0"/>
              <a:t>2023 года </a:t>
            </a:r>
          </a:p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1 сентября </a:t>
            </a:r>
            <a:r>
              <a:rPr lang="ru-RU" sz="2000" b="1" dirty="0"/>
              <a:t>2024 года</a:t>
            </a:r>
            <a:endParaRPr lang="ru-RU" sz="2000" dirty="0">
              <a:latin typeface="PT Sans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17139" y="3770083"/>
            <a:ext cx="55337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8186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PT Sans"/>
                <a:ea typeface="PT Sans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1030" name="Picture 6" descr="https://cdn.onlinewebfonts.com/svg/download_188377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92" y="2949421"/>
            <a:ext cx="1425800" cy="15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рапеция 28"/>
          <p:cNvSpPr/>
          <p:nvPr/>
        </p:nvSpPr>
        <p:spPr>
          <a:xfrm>
            <a:off x="165949" y="3876777"/>
            <a:ext cx="5495925" cy="705066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13574" y="3979232"/>
            <a:ext cx="338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ЦЕЛЕВЫЕ ГРУППЫ ПРОЕКТА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146161" y="4413756"/>
            <a:ext cx="6724196" cy="2279299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31" name="Трапеция 30"/>
          <p:cNvSpPr/>
          <p:nvPr/>
        </p:nvSpPr>
        <p:spPr>
          <a:xfrm>
            <a:off x="8088543" y="5354063"/>
            <a:ext cx="4912174" cy="670239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620909" y="5339182"/>
            <a:ext cx="2620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ПАРТНЕРЫ ПРОЕКТА</a:t>
            </a:r>
          </a:p>
        </p:txBody>
      </p:sp>
      <p:sp>
        <p:nvSpPr>
          <p:cNvPr id="20" name="Трапеция 19"/>
          <p:cNvSpPr/>
          <p:nvPr/>
        </p:nvSpPr>
        <p:spPr>
          <a:xfrm>
            <a:off x="7685903" y="5774756"/>
            <a:ext cx="4211444" cy="1051518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154" y="4901355"/>
            <a:ext cx="5859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30</a:t>
            </a:r>
            <a:r>
              <a:rPr lang="ru-RU" sz="1600" dirty="0"/>
              <a:t> привлеченных волонтеров из числа школьников и взрослых</a:t>
            </a:r>
          </a:p>
          <a:p>
            <a:r>
              <a:rPr lang="ru-RU" sz="2000" b="1" dirty="0"/>
              <a:t>100</a:t>
            </a:r>
            <a:r>
              <a:rPr lang="ru-RU" sz="1600" dirty="0"/>
              <a:t> детей с ограниченными возможностями здоровья </a:t>
            </a:r>
          </a:p>
          <a:p>
            <a:r>
              <a:rPr lang="ru-RU" sz="2000" b="1" dirty="0"/>
              <a:t>1200</a:t>
            </a:r>
            <a:r>
              <a:rPr lang="ru-RU" sz="1600" dirty="0"/>
              <a:t> зрителей медиапродуктов на показах и кинофестивале,</a:t>
            </a:r>
          </a:p>
          <a:p>
            <a:r>
              <a:rPr lang="ru-RU" sz="2000" b="1" dirty="0"/>
              <a:t>50000</a:t>
            </a:r>
            <a:r>
              <a:rPr lang="ru-RU" sz="1600" dirty="0"/>
              <a:t> зрителей медиапродуктов в социальных сетях</a:t>
            </a:r>
          </a:p>
          <a:p>
            <a:r>
              <a:rPr lang="ru-RU" sz="2000" b="1" dirty="0"/>
              <a:t>100</a:t>
            </a:r>
            <a:r>
              <a:rPr lang="ru-RU" sz="1600" dirty="0"/>
              <a:t> участников общественной экспертизы проекта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858728" y="5878786"/>
            <a:ext cx="30238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12 </a:t>
            </a:r>
            <a:r>
              <a:rPr lang="ru-RU" sz="1600" dirty="0"/>
              <a:t>организаций, в том числе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/>
              <a:t> 2  </a:t>
            </a:r>
            <a:r>
              <a:rPr lang="ru-RU" sz="1600" dirty="0"/>
              <a:t>за пределами региона</a:t>
            </a:r>
          </a:p>
        </p:txBody>
      </p:sp>
      <p:pic>
        <p:nvPicPr>
          <p:cNvPr id="1032" name="Picture 8" descr="https://cdn4.iconfinder.com/data/icons/business-and-office-1-10/48/38-102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97" y="5187289"/>
            <a:ext cx="1692944" cy="16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2.wp.com/cyclingeurope.org/wp-content/uploads/2014/05/one-in-ten-copy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/>
          <a:stretch/>
        </p:blipFill>
        <p:spPr bwMode="auto">
          <a:xfrm>
            <a:off x="3327366" y="3997291"/>
            <a:ext cx="3195470" cy="10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4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17670" y="2901174"/>
            <a:ext cx="937048" cy="505508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0039" y="1784499"/>
            <a:ext cx="6498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и организация работы инклюзивной волонтерской студии «Свой среди своих» на базе МБУ ДО «Центр дополнительного образования «Одаренность» г. Старый Оскол</a:t>
            </a:r>
          </a:p>
          <a:p>
            <a:r>
              <a:rPr lang="ru-RU" dirty="0"/>
              <a:t>в 2023-2024 годах с участием 100 детей с ограниченными возможностями здоровья для повышения уровня лояльности и отзывчивости граждан к проблемам детской инвалидности</a:t>
            </a:r>
            <a:endParaRPr lang="ru-RU" dirty="0">
              <a:ln w="0"/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7934" y="444490"/>
            <a:ext cx="35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ОСНОВА ПРОЕКТА</a:t>
            </a:r>
          </a:p>
        </p:txBody>
      </p:sp>
      <p:sp>
        <p:nvSpPr>
          <p:cNvPr id="17" name="Трапеция 16"/>
          <p:cNvSpPr/>
          <p:nvPr/>
        </p:nvSpPr>
        <p:spPr>
          <a:xfrm>
            <a:off x="-2080360" y="2902718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6445157" y="1235141"/>
            <a:ext cx="5495925" cy="154482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Трапеция 26"/>
          <p:cNvSpPr/>
          <p:nvPr/>
        </p:nvSpPr>
        <p:spPr>
          <a:xfrm>
            <a:off x="1700632" y="4299015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Трапеция 27"/>
          <p:cNvSpPr/>
          <p:nvPr/>
        </p:nvSpPr>
        <p:spPr>
          <a:xfrm>
            <a:off x="1700632" y="4858732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рапеция 29"/>
          <p:cNvSpPr/>
          <p:nvPr/>
        </p:nvSpPr>
        <p:spPr>
          <a:xfrm>
            <a:off x="1741413" y="5476003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рапеция 30"/>
          <p:cNvSpPr/>
          <p:nvPr/>
        </p:nvSpPr>
        <p:spPr>
          <a:xfrm>
            <a:off x="1741413" y="6063700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9681293" y="2434718"/>
            <a:ext cx="1352963" cy="1316586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493677" y="4566480"/>
            <a:ext cx="8934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Проведение образовательных интенсивов для команды проекта, детей с ОВЗ и волонтеров – 9 направлений</a:t>
            </a:r>
            <a:endParaRPr lang="ru-RU" sz="140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57" y="2252339"/>
            <a:ext cx="1362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Impact" panose="020B0806030902050204" pitchFamily="34" charset="0"/>
              </a:rPr>
              <a:t>ЦЕЛЬ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261650" y="4671333"/>
            <a:ext cx="171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Impact" panose="020B0806030902050204" pitchFamily="34" charset="0"/>
              </a:rPr>
              <a:t>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Трапеция 28"/>
          <p:cNvSpPr/>
          <p:nvPr/>
        </p:nvSpPr>
        <p:spPr>
          <a:xfrm>
            <a:off x="1691679" y="3738761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98713" y="5090058"/>
            <a:ext cx="9546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Проведение съемок, монтаж видеоматериала и организация выездных показов результатов проекта – 15 фильмов</a:t>
            </a:r>
            <a:endParaRPr lang="ru-RU" sz="1400" dirty="0">
              <a:ln w="0"/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5470" y="5681545"/>
            <a:ext cx="9710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Организация и проведение кинофестиваля для детей с ОВЗ «Свои в объективе» - 1</a:t>
            </a:r>
            <a:endParaRPr lang="ru-RU" sz="1400" dirty="0">
              <a:ln w="0"/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04990" y="3933701"/>
            <a:ext cx="9710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Организация мероприятий по набору волонтеров, детей с ОВЗ и информационной поддержке проекта - 3</a:t>
            </a:r>
            <a:r>
              <a:rPr lang="ru-RU" sz="1400" dirty="0">
                <a:ln w="0"/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50292" y="6251223"/>
            <a:ext cx="971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Проведение общественной экспертизы проекта с участием СМИ, представителей соцзащиты, образования, специалистов реабилитационных центров, родителей детей-участников -1</a:t>
            </a:r>
            <a:endParaRPr lang="ru-RU" sz="1400" dirty="0">
              <a:ln w="0"/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40" y="1642986"/>
            <a:ext cx="2137256" cy="210831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7901000" y="422447"/>
            <a:ext cx="1963615" cy="19049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667675" y="2814184"/>
            <a:ext cx="638812" cy="653824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7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53831" y="1802915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0657" y="259327"/>
            <a:ext cx="7642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ИНФРАСТРУКТУРНЫЕ РЕСУРСЫ ПРОЕКТА</a:t>
            </a:r>
          </a:p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В БЕЛГОРОДСКОЙ ОБЛАСТИ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97" y="1561079"/>
            <a:ext cx="965273" cy="9081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228883" y="3456529"/>
            <a:ext cx="764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FFFF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Старый Оскол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-794815" y="2375157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МБОУ «СОШ №12 с углубленным изучением отдельных предметов»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-1751275" y="2722168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МБОУ «СОШ №24 с углубленным изучением отдельных предметов»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-4545107" y="3419897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МБОУ «СОШ №14» имени А.М. Мамонова»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219" y="3104725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МБОУ «СОШ №28 с углубленным изучением отдельных предметов им А.А. </a:t>
            </a:r>
            <a:r>
              <a:rPr lang="ru-RU" sz="1600" b="1" dirty="0" err="1">
                <a:ln w="0"/>
                <a:solidFill>
                  <a:schemeClr val="bg1"/>
                </a:solidFill>
              </a:rPr>
              <a:t>Угарова</a:t>
            </a:r>
            <a:r>
              <a:rPr lang="ru-RU" sz="1600" b="1" dirty="0">
                <a:ln w="0"/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48" y="1067848"/>
            <a:ext cx="1225962" cy="11534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2068501"/>
            <a:ext cx="1185640" cy="111547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515" y="2405052"/>
            <a:ext cx="714228" cy="671958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2201590" y="2036603"/>
            <a:ext cx="11054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МБУ ДО «Центр дополнительного образования «Одаренность» г. Старый Оскол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499102" y="6066919"/>
            <a:ext cx="764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FFFF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Белгород</a:t>
            </a:r>
          </a:p>
        </p:txBody>
      </p:sp>
      <p:pic>
        <p:nvPicPr>
          <p:cNvPr id="2060" name="Picture 12" descr="https://cdn4.iconfinder.com/data/icons/musical-instruments-22/50/17-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9" y="4375338"/>
            <a:ext cx="1000196" cy="10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.onlinewebfonts.com/svg/img_5344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57" y="4134471"/>
            <a:ext cx="1176196" cy="10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dn3.iconfinder.com/data/icons/line/36/cut_paste-1024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22" y="5346116"/>
            <a:ext cx="1070539" cy="10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.pinimg.com/originals/77/16/fd/7716fde14f69bd6e3fb655c66bd04e4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" y="5478028"/>
            <a:ext cx="1174038" cy="11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-2286380" y="4359773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НИУ «Белгородский государственный университет»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-3303665" y="5125171"/>
            <a:ext cx="9629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ГБУК «Белгородская государственная филармония»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158485" y="4645951"/>
            <a:ext cx="9629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Мобильный технопарк</a:t>
            </a:r>
          </a:p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 «</a:t>
            </a:r>
            <a:r>
              <a:rPr lang="ru-RU" sz="1600" b="1" dirty="0" err="1">
                <a:ln w="0"/>
                <a:solidFill>
                  <a:schemeClr val="bg1"/>
                </a:solidFill>
              </a:rPr>
              <a:t>Кванториум</a:t>
            </a:r>
            <a:r>
              <a:rPr lang="ru-RU" sz="1600" b="1" dirty="0">
                <a:ln w="0"/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45277" y="5755609"/>
            <a:ext cx="9629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solidFill>
                  <a:schemeClr val="bg1"/>
                </a:solidFill>
              </a:rPr>
              <a:t>ОГБУ «Реабилитационный центр для детей и подростков</a:t>
            </a:r>
          </a:p>
          <a:p>
            <a:r>
              <a:rPr lang="ru-RU" sz="1600" b="1" dirty="0">
                <a:ln w="0"/>
                <a:solidFill>
                  <a:schemeClr val="bg1"/>
                </a:solidFill>
              </a:rPr>
              <a:t> с ограниченными возможностями имени В.З. Гетманского»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043246" y="5576348"/>
            <a:ext cx="415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Творческая студия</a:t>
            </a:r>
          </a:p>
          <a:p>
            <a:pPr algn="r"/>
            <a:r>
              <a:rPr lang="ru-RU" sz="1600" b="1" dirty="0">
                <a:ln w="0"/>
                <a:solidFill>
                  <a:schemeClr val="bg1"/>
                </a:solidFill>
              </a:rPr>
              <a:t> «Воздушный крокодил»</a:t>
            </a:r>
          </a:p>
        </p:txBody>
      </p:sp>
      <p:sp>
        <p:nvSpPr>
          <p:cNvPr id="74" name="Трапеция 73"/>
          <p:cNvSpPr/>
          <p:nvPr/>
        </p:nvSpPr>
        <p:spPr>
          <a:xfrm>
            <a:off x="525275" y="3880496"/>
            <a:ext cx="10799423" cy="1129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Трапеция 74"/>
          <p:cNvSpPr/>
          <p:nvPr/>
        </p:nvSpPr>
        <p:spPr>
          <a:xfrm>
            <a:off x="525275" y="6573363"/>
            <a:ext cx="10799423" cy="1129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8" name="Picture 10" descr="https://cdn1.iconfinder.com/data/icons/universal-mobile-line-icons-vol-4/48/155-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84" y="3928757"/>
            <a:ext cx="951325" cy="9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677" y="2377731"/>
            <a:ext cx="1028513" cy="9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7" y="0"/>
            <a:ext cx="12192000" cy="687058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35887" y="1796386"/>
            <a:ext cx="12227887" cy="5055085"/>
          </a:xfrm>
          <a:prstGeom prst="rect">
            <a:avLst/>
          </a:prstGeom>
          <a:solidFill>
            <a:srgbClr val="99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9437" y="2535530"/>
            <a:ext cx="3007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n w="0"/>
                <a:solidFill>
                  <a:schemeClr val="bg1"/>
                </a:solidFill>
              </a:rPr>
              <a:t>закупки, организация получения, учета, использования материалов и техники в проекте</a:t>
            </a:r>
          </a:p>
        </p:txBody>
      </p:sp>
      <p:sp>
        <p:nvSpPr>
          <p:cNvPr id="8" name="Овал 7"/>
          <p:cNvSpPr/>
          <p:nvPr/>
        </p:nvSpPr>
        <p:spPr>
          <a:xfrm>
            <a:off x="819785" y="2086512"/>
            <a:ext cx="1352963" cy="13165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93879" y="253762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КОМАНДА ПРОЕКТА</a:t>
            </a:r>
          </a:p>
        </p:txBody>
      </p:sp>
      <p:sp>
        <p:nvSpPr>
          <p:cNvPr id="17" name="Трапеция 16"/>
          <p:cNvSpPr/>
          <p:nvPr/>
        </p:nvSpPr>
        <p:spPr>
          <a:xfrm>
            <a:off x="1495109" y="3072757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81896" y="1991986"/>
            <a:ext cx="1352963" cy="1316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3500" y="4699018"/>
            <a:ext cx="1352963" cy="13165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>
            <a:off x="840619" y="5616872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5611" y="4604492"/>
            <a:ext cx="1352963" cy="1316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5683711" y="4364704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380910" y="3500160"/>
            <a:ext cx="1352963" cy="13165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11569" y="3446743"/>
            <a:ext cx="1352963" cy="1316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рапеция 29"/>
          <p:cNvSpPr/>
          <p:nvPr/>
        </p:nvSpPr>
        <p:spPr>
          <a:xfrm>
            <a:off x="7874928" y="3186009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рапеция 30"/>
          <p:cNvSpPr/>
          <p:nvPr/>
        </p:nvSpPr>
        <p:spPr>
          <a:xfrm>
            <a:off x="7511479" y="6063700"/>
            <a:ext cx="3574037" cy="14220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514304" y="5123492"/>
            <a:ext cx="1352963" cy="13165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676415" y="5028966"/>
            <a:ext cx="1352963" cy="1316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262823" y="2086512"/>
            <a:ext cx="1352963" cy="13165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24934" y="1991986"/>
            <a:ext cx="1352963" cy="1316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57708" y="4955744"/>
            <a:ext cx="30078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n w="0"/>
                <a:solidFill>
                  <a:schemeClr val="bg1"/>
                </a:solidFill>
              </a:rPr>
              <a:t>привлечение и набор участников проекта, информационно-аналитическая работа и мониторинг общественного мнения по проекту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47229" y="2122696"/>
            <a:ext cx="30078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n w="0"/>
                <a:solidFill>
                  <a:schemeClr val="bg1"/>
                </a:solidFill>
              </a:rPr>
              <a:t>организация съемочного процесса и работы студии, создание сценариев, творческое модерирование дискуссий, рабочих встреч с участниками проекта, ведение протоколов заседаний команды проекта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11232" y="5230472"/>
            <a:ext cx="3213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n w="0"/>
                <a:solidFill>
                  <a:schemeClr val="bg1"/>
                </a:solidFill>
              </a:rPr>
              <a:t>организация обучения участников по всем направлениям проекта с привлечением специалистов: основы видеосъемки, видеомонтажа, журналистика, актерское мастерство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25300" y="5741748"/>
            <a:ext cx="288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Куратор волонтерской деятельности проекта </a:t>
            </a:r>
            <a:r>
              <a:rPr lang="ru-RU" sz="1600" dirty="0" err="1">
                <a:solidFill>
                  <a:schemeClr val="bg1"/>
                </a:solidFill>
                <a:latin typeface="Impact" panose="020B0806030902050204" pitchFamily="34" charset="0"/>
              </a:rPr>
              <a:t>Войкина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 София Вячеславовна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24390" y="3346857"/>
            <a:ext cx="284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Заместитель руководителя</a:t>
            </a:r>
          </a:p>
          <a:p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Постников Артем Романович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5733" y="4540764"/>
            <a:ext cx="312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Руководитель проекта</a:t>
            </a:r>
          </a:p>
          <a:p>
            <a:pPr algn="r"/>
            <a:r>
              <a:rPr lang="ru-RU" sz="1600" dirty="0" err="1">
                <a:solidFill>
                  <a:schemeClr val="bg1"/>
                </a:solidFill>
                <a:latin typeface="Impact" panose="020B0806030902050204" pitchFamily="34" charset="0"/>
              </a:rPr>
              <a:t>Колодько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 Анастасия Сергеевна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69572" y="6134804"/>
            <a:ext cx="284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Тьютор</a:t>
            </a:r>
            <a:r>
              <a:rPr lang="ru-RU" sz="1600" dirty="0">
                <a:solidFill>
                  <a:schemeClr val="bg1"/>
                </a:solidFill>
              </a:rPr>
              <a:t> проекта</a:t>
            </a:r>
          </a:p>
          <a:p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Яценко Даниил Сергеевич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302897" y="3202206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Финансовый менеджер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Горбенко Александра Андреевна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19755" y="3435733"/>
            <a:ext cx="30621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n w="0"/>
                <a:solidFill>
                  <a:schemeClr val="bg1"/>
                </a:solidFill>
              </a:rPr>
              <a:t>администрирование всех процессов реализации проекта, контроль за исполнением поручений, взаимодействие с рабочими площадками проекта, органами власти,</a:t>
            </a:r>
          </a:p>
          <a:p>
            <a:r>
              <a:rPr lang="ru-RU" sz="1050" dirty="0">
                <a:ln w="0"/>
                <a:solidFill>
                  <a:schemeClr val="bg1"/>
                </a:solidFill>
              </a:rPr>
              <a:t>представительство в СМИ </a:t>
            </a:r>
          </a:p>
        </p:txBody>
      </p:sp>
      <p:pic>
        <p:nvPicPr>
          <p:cNvPr id="41" name="Рисунок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r="15879" b="16333"/>
          <a:stretch/>
        </p:blipFill>
        <p:spPr bwMode="auto">
          <a:xfrm>
            <a:off x="1039160" y="2042813"/>
            <a:ext cx="1175637" cy="1161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8" b="13941"/>
          <a:stretch/>
        </p:blipFill>
        <p:spPr bwMode="auto">
          <a:xfrm>
            <a:off x="10741212" y="5151799"/>
            <a:ext cx="1182654" cy="1070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2" y="4648857"/>
            <a:ext cx="1162784" cy="1162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 t="34639" r="11568" b="13423"/>
          <a:stretch/>
        </p:blipFill>
        <p:spPr bwMode="auto">
          <a:xfrm>
            <a:off x="4567217" y="3442860"/>
            <a:ext cx="1224136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4264" r="28593" b="13388"/>
          <a:stretch/>
        </p:blipFill>
        <p:spPr bwMode="auto">
          <a:xfrm>
            <a:off x="10464989" y="2108138"/>
            <a:ext cx="1272852" cy="1084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3879" y="794061"/>
            <a:ext cx="107299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9FCA"/>
                </a:solidFill>
                <a:latin typeface="TechnicalDi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состав рабочей группы проекта входят 4 человека –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FF9FCA"/>
                </a:solidFill>
                <a:latin typeface="TechnicalDi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мультидисциплинарная</a:t>
            </a:r>
            <a:r>
              <a:rPr lang="ru-RU" sz="1600" b="1" dirty="0">
                <a:solidFill>
                  <a:srgbClr val="FF9FCA"/>
                </a:solidFill>
                <a:latin typeface="TechnicalDi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команда из волонтеров, имеющих большой опыт в реализации добровольческих мероприятий</a:t>
            </a:r>
            <a:endParaRPr lang="ru-RU" sz="1600" b="1" dirty="0">
              <a:solidFill>
                <a:srgbClr val="FF9FCA"/>
              </a:solidFill>
              <a:effectLst/>
              <a:latin typeface="TechnicalDi" pitchFamily="2" charset="0"/>
              <a:ea typeface="PT Sans"/>
              <a:cs typeface="Times New Roman" panose="02020603050405020304" pitchFamily="18" charset="0"/>
            </a:endParaRPr>
          </a:p>
        </p:txBody>
      </p:sp>
      <p:sp>
        <p:nvSpPr>
          <p:cNvPr id="18" name="Трапеция 17"/>
          <p:cNvSpPr/>
          <p:nvPr/>
        </p:nvSpPr>
        <p:spPr>
          <a:xfrm>
            <a:off x="5823677" y="4428995"/>
            <a:ext cx="3538438" cy="138762"/>
          </a:xfrm>
          <a:prstGeom prst="trapezoid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18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-1304674" y="1383363"/>
            <a:ext cx="13225430" cy="489807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79258" y="500317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КАЛЕНДАРНЫЙ ПЛАН МЕРОПРИЯТИЙ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733" y="1430440"/>
            <a:ext cx="1087661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Организация мероприятий по набору волонтеров, детей с ОВЗ  и </a:t>
            </a:r>
            <a:r>
              <a:rPr lang="ru-RU" sz="1600" b="1" dirty="0" err="1">
                <a:solidFill>
                  <a:srgbClr val="1F4A4A"/>
                </a:solidFill>
                <a:latin typeface="Trebuchet MS" panose="020B0603020202020204" pitchFamily="34" charset="0"/>
              </a:rPr>
              <a:t>инфподдержке</a:t>
            </a:r>
            <a:endParaRPr lang="ru-RU" sz="1600" b="1" dirty="0">
              <a:solidFill>
                <a:srgbClr val="1F4A4A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7790" y="3900737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7791" y="3036267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7791" y="2153246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6526" y="4698486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034" y="5524865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3628" y="6360705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872454" y="1913957"/>
            <a:ext cx="260197" cy="504051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10658" y="619763"/>
            <a:ext cx="1075528" cy="1088811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62" y="4242842"/>
            <a:ext cx="4913327" cy="321194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45870"/>
              </p:ext>
            </p:extLst>
          </p:nvPr>
        </p:nvGraphicFramePr>
        <p:xfrm>
          <a:off x="419795" y="1906985"/>
          <a:ext cx="10032886" cy="49069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Разработка документации организационных материалов проекта, проведение заседаний команды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01.09.2023-10.09.2023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1.2</a:t>
                      </a:r>
                      <a:endParaRPr lang="ru-RU" sz="160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Проведение мониторинга целевой аудитории и анализ полученных результатов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01.09.2023-10.09.2023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1.3</a:t>
                      </a:r>
                      <a:endParaRPr lang="ru-RU" sz="160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Набор волонтеров, регистрация на </a:t>
                      </a:r>
                      <a:r>
                        <a:rPr lang="en-US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dobro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ru</a:t>
                      </a: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10.09.2023-01.10.2023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Войкина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С.В.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Горбенко А.А.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1.4</a:t>
                      </a:r>
                      <a:endParaRPr lang="ru-RU" sz="160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Информирование центров реабилитации детей с ОВЗ о проекте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10.09.2023-01.10.2023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Войкина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С.В.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1.5</a:t>
                      </a:r>
                      <a:endParaRPr lang="ru-RU" sz="160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Регистрация участников проекта,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детей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01.10.2023-15.10.2023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1.6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Проведение 3 установочных встреч по проекту для участников и команды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01.10.2023-20.10.2023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6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0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-1304674" y="1383363"/>
            <a:ext cx="13225430" cy="73905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02271" y="500317"/>
            <a:ext cx="764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КАЛЕНДАРНЫЙ ПЛАН МЕРОПРИЯТИЙ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86467"/>
              </p:ext>
            </p:extLst>
          </p:nvPr>
        </p:nvGraphicFramePr>
        <p:xfrm>
          <a:off x="1233527" y="2294297"/>
          <a:ext cx="10032886" cy="38789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2.1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Организация очных образовательных интенсивов для детей с ОВЗ и волонтеров по 5 направлениям: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основы видеосъемки, основы видеомонтажа, актерское мастерство, копирайтинг, психология публичных выступлений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01.11.2023-01.03.2024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2.2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Онлайн-обучение членов команды проекта на курсах Международной школы профессий – по 4 направлениям: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тележурналистика / техника речи/, тележурналистика /создание передачи/, школа </a:t>
                      </a: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видеоблогинга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/ продвижение канала/, ораторское мастерство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10.09.2023 – 30.11.2023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Яценко Д.С.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081" y="1431190"/>
            <a:ext cx="11372675" cy="63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Проведение образовательных интенсивов для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 команды проекта, детей с ОВЗ и волонтеров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971523" y="5319099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1523" y="3171908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686183" y="2294781"/>
            <a:ext cx="260197" cy="3896294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10658" y="619763"/>
            <a:ext cx="1075528" cy="1088811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2</a:t>
            </a:r>
          </a:p>
        </p:txBody>
      </p:sp>
      <p:pic>
        <p:nvPicPr>
          <p:cNvPr id="4098" name="Picture 2" descr="https://stkcentr.ucoz.org/img/le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24" y="2840061"/>
            <a:ext cx="3124520" cy="24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7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2"/>
          <a:stretch/>
        </p:blipFill>
        <p:spPr>
          <a:xfrm>
            <a:off x="-35888" y="0"/>
            <a:ext cx="12340865" cy="6954473"/>
          </a:xfrm>
          <a:prstGeom prst="rect">
            <a:avLst/>
          </a:prstGeom>
        </p:spPr>
      </p:pic>
      <p:sp>
        <p:nvSpPr>
          <p:cNvPr id="17" name="Трапеция 16"/>
          <p:cNvSpPr/>
          <p:nvPr/>
        </p:nvSpPr>
        <p:spPr>
          <a:xfrm>
            <a:off x="-1304674" y="1383363"/>
            <a:ext cx="13225430" cy="671309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36519" y="161639"/>
            <a:ext cx="7642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КАЛЕНДАРНЫЙ ПЛАН</a:t>
            </a:r>
          </a:p>
          <a:p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МЕРОПРИЯТИЙ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9363"/>
              </p:ext>
            </p:extLst>
          </p:nvPr>
        </p:nvGraphicFramePr>
        <p:xfrm>
          <a:off x="1233527" y="2067794"/>
          <a:ext cx="10032886" cy="467437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3.1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Закупка оборудования для организации работы </a:t>
                      </a: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медиастудии</a:t>
                      </a: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01.09.2023-15.10.2023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Горбенко А.А.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3.2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Проведение съемочного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 монтажа 15 видеоматериалов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15.10.2023 – 01.05.2024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  <a:b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3.3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Запись и издание подкаста проекта – 10 выпусков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15.10.2023 – 01.09.2024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Колодько</a:t>
                      </a: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А.С.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3.4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Организация 8 волонтерских встреч и показов фильмов на территории Белгородской области – в школах, молодежных организациях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01.03.2024 – 01.07.2024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3.5</a:t>
                      </a:r>
                      <a:endParaRPr lang="ru-RU" sz="1600" dirty="0">
                        <a:effectLst/>
                        <a:latin typeface="PT Sans"/>
                        <a:ea typeface="PT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Организация 2 волонтерских встреч и показов фильмов в субъектах РФ за пределами области – в школах, молодежных организациях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01.04.2024 – 01.07.2024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1F4A4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1F4A4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Постников А.Р.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081" y="1431190"/>
            <a:ext cx="11372675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Проведение съемок, монтаж видеоматериала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F4A4A"/>
                </a:solidFill>
                <a:latin typeface="Trebuchet MS" panose="020B0603020202020204" pitchFamily="34" charset="0"/>
              </a:rPr>
              <a:t> и организация выездных показов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1F4A4A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71522" y="3977655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1523" y="3163519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71523" y="2314054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90258" y="4926406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5766" y="6029622"/>
            <a:ext cx="393013" cy="404141"/>
          </a:xfrm>
          <a:prstGeom prst="ellipse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686185" y="2082949"/>
            <a:ext cx="260197" cy="467857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0658" y="619763"/>
            <a:ext cx="1075528" cy="1088811"/>
          </a:xfrm>
          <a:prstGeom prst="ellipse">
            <a:avLst/>
          </a:prstGeom>
          <a:solidFill>
            <a:srgbClr val="3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3</a:t>
            </a:r>
          </a:p>
        </p:txBody>
      </p:sp>
      <p:pic>
        <p:nvPicPr>
          <p:cNvPr id="3078" name="Picture 6" descr="https://png.pngtree.com/png-clipart/20220117/original/pngtree-pink-cartoon-camera-clipart-free-vector-and-png-png-image_712918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23611" r="21077" b="37591"/>
          <a:stretch/>
        </p:blipFill>
        <p:spPr bwMode="auto">
          <a:xfrm>
            <a:off x="8867279" y="4513261"/>
            <a:ext cx="2344928" cy="14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8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9507</TotalTime>
  <Words>1605</Words>
  <Application>Microsoft Office PowerPoint</Application>
  <PresentationFormat>Широкоэкранный</PresentationFormat>
  <Paragraphs>291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Arial Unicode MS</vt:lpstr>
      <vt:lpstr>Arimo</vt:lpstr>
      <vt:lpstr>Calibri</vt:lpstr>
      <vt:lpstr>Calibri Light</vt:lpstr>
      <vt:lpstr>Impact</vt:lpstr>
      <vt:lpstr>PT Sans</vt:lpstr>
      <vt:lpstr>TechnicalDi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304</cp:revision>
  <dcterms:created xsi:type="dcterms:W3CDTF">2021-05-23T23:21:03Z</dcterms:created>
  <dcterms:modified xsi:type="dcterms:W3CDTF">2024-02-14T08:08:53Z</dcterms:modified>
</cp:coreProperties>
</file>