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3" r:id="rId10"/>
    <p:sldId id="264" r:id="rId11"/>
    <p:sldId id="271" r:id="rId12"/>
    <p:sldId id="265" r:id="rId13"/>
    <p:sldId id="266" r:id="rId14"/>
    <p:sldId id="274" r:id="rId15"/>
    <p:sldId id="267" r:id="rId16"/>
    <p:sldId id="268" r:id="rId17"/>
    <p:sldId id="269" r:id="rId18"/>
    <p:sldId id="27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rgbClr val="000000"/>
        </a:fontRef>
        <a:srgbClr val="000000"/>
      </a:tcTxStyle>
      <a:tcStyle>
        <a:tcBdr>
          <a:left>
            <a:ln w="12700" cmpd="sng">
              <a:solidFill>
                <a:srgbClr val="000000"/>
              </a:solidFill>
            </a:ln>
          </a:left>
          <a:right>
            <a:ln w="12700" cmpd="sng">
              <a:solidFill>
                <a:srgbClr val="000000"/>
              </a:solidFill>
            </a:ln>
          </a:right>
          <a:top>
            <a:ln w="12700" cmpd="sng">
              <a:solidFill>
                <a:srgbClr val="000000"/>
              </a:solidFill>
            </a:ln>
          </a:top>
          <a:bottom>
            <a:ln w="12700" cmpd="sng">
              <a:solidFill>
                <a:srgbClr val="000000"/>
              </a:solidFill>
            </a:ln>
          </a:bottom>
          <a:insideH>
            <a:ln w="12700" cmpd="sng">
              <a:solidFill>
                <a:srgbClr val="000000"/>
              </a:solidFill>
            </a:ln>
          </a:insideH>
          <a:insideV>
            <a:ln w="12700" cmpd="sng">
              <a:solidFill>
                <a:srgbClr val="000000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-58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910219570085061E-4"/>
          <c:y val="0.10906379622166058"/>
          <c:w val="0.77824619580612342"/>
          <c:h val="0.6261757680402848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2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565-4F7C-BFFC-FD653FEA38D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565-4F7C-BFFC-FD653FEA38D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565-4F7C-BFFC-FD653FEA38D1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565-4F7C-BFFC-FD653FEA38D1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6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1</a:t>
                    </a:r>
                    <a:r>
                      <a:rPr lang="en-US" sz="16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0</a:t>
                    </a:r>
                    <a:r>
                      <a:rPr 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565-4F7C-BFFC-FD653FEA38D1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6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9</a:t>
                    </a:r>
                    <a:r>
                      <a:rPr lang="en-US" sz="16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0</a:t>
                    </a:r>
                    <a:r>
                      <a:rPr 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565-4F7C-BFFC-FD653FEA38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  <c:pt idx="1">
                  <c:v>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565-4F7C-BFFC-FD653FEA38D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827735196252082E-2"/>
          <c:y val="0.10612651841120826"/>
          <c:w val="0.81426435126171914"/>
          <c:h val="0.6560078788744566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2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0B1-48A8-A97D-4AD71111DF9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0B1-48A8-A97D-4AD71111DF9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0B1-48A8-A97D-4AD71111DF9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0B1-48A8-A97D-4AD71111DF9D}"/>
              </c:ext>
            </c:extLst>
          </c:dPt>
          <c:dLbls>
            <c:dLbl>
              <c:idx val="0"/>
              <c:layout>
                <c:manualLayout>
                  <c:x val="-0.11449077829464209"/>
                  <c:y val="0.23433101586622274"/>
                </c:manualLayout>
              </c:layout>
              <c:tx>
                <c:rich>
                  <a:bodyPr/>
                  <a:lstStyle/>
                  <a:p>
                    <a:r>
                      <a:rPr lang="en-US" sz="1600" b="1"/>
                      <a:t>56%</a:t>
                    </a:r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4568199276703322"/>
                      <c:h val="7.032546363072929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00B1-48A8-A97D-4AD71111DF9D}"/>
                </c:ext>
              </c:extLst>
            </c:dLbl>
            <c:dLbl>
              <c:idx val="1"/>
              <c:layout>
                <c:manualLayout>
                  <c:x val="0"/>
                  <c:y val="0.16185123912075744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/>
                      <a:t>26%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0B1-48A8-A97D-4AD71111DF9D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600" b="1" dirty="0"/>
                      <a:t>18%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0B1-48A8-A97D-4AD71111DF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56</c:v>
                </c:pt>
                <c:pt idx="1">
                  <c:v>26</c:v>
                </c:pt>
                <c:pt idx="2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0B1-48A8-A97D-4AD71111DF9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766169216297337E-3"/>
          <c:y val="0.21034036298379086"/>
          <c:w val="0.825204540180699"/>
          <c:h val="0.6238064122376006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4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C80-4ACE-9220-1CC207F02F9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C80-4ACE-9220-1CC207F02F9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C80-4ACE-9220-1CC207F02F9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C80-4ACE-9220-1CC207F02F97}"/>
              </c:ext>
            </c:extLst>
          </c:dPt>
          <c:dLbls>
            <c:dLbl>
              <c:idx val="0"/>
              <c:layout>
                <c:manualLayout>
                  <c:x val="-0.15391530523386893"/>
                  <c:y val="0.27718909189382906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/>
                      <a:t>51%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C80-4ACE-9220-1CC207F02F97}"/>
                </c:ext>
              </c:extLst>
            </c:dLbl>
            <c:dLbl>
              <c:idx val="1"/>
              <c:layout>
                <c:manualLayout>
                  <c:x val="2.7161524453035692E-2"/>
                  <c:y val="0.13346141461554734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/>
                      <a:t>36%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C80-4ACE-9220-1CC207F02F97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13%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BC80-4ACE-9220-1CC207F02F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51</c:v>
                </c:pt>
                <c:pt idx="1">
                  <c:v>36</c:v>
                </c:pt>
                <c:pt idx="2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C80-4ACE-9220-1CC207F02F9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21932327064469"/>
          <c:y val="0.17391490710009588"/>
          <c:w val="0.87500053464270899"/>
          <c:h val="0.6877492480011833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FD7-4D45-9791-454962927002}"/>
              </c:ext>
            </c:extLst>
          </c:dPt>
          <c:dPt>
            <c:idx val="1"/>
            <c:bubble3D val="0"/>
            <c:explosion val="13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FD7-4D45-9791-45496292700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FD7-4D45-9791-45496292700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FD7-4D45-9791-454962927002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800" b="1" dirty="0"/>
                      <a:t>15%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FD7-4D45-9791-454962927002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800" b="1" dirty="0"/>
                      <a:t>85%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FD7-4D45-9791-4549629270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</c:v>
                </c:pt>
                <c:pt idx="1">
                  <c:v>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FD7-4D45-9791-45496292700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1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71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71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2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803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59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04859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A882-1D8F-49EE-B9A3-C9F5B0CDC8AF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104859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59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71CF-75F9-46E5-87F9-870F14057C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684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8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A882-1D8F-49EE-B9A3-C9F5B0CDC8AF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104868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8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71CF-75F9-46E5-87F9-870F14057C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67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7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A882-1D8F-49EE-B9A3-C9F5B0CDC8AF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104867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7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71CF-75F9-46E5-87F9-870F14057C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58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58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A882-1D8F-49EE-B9A3-C9F5B0CDC8AF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104858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58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71CF-75F9-46E5-87F9-870F14057C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689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90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A882-1D8F-49EE-B9A3-C9F5B0CDC8AF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1048691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9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71CF-75F9-46E5-87F9-870F14057C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694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95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9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A882-1D8F-49EE-B9A3-C9F5B0CDC8AF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104869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9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71CF-75F9-46E5-87F9-870F14057C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9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700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701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702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703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704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A882-1D8F-49EE-B9A3-C9F5B0CDC8AF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1048705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706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71CF-75F9-46E5-87F9-870F14057C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669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A882-1D8F-49EE-B9A3-C9F5B0CDC8AF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1048670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71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71CF-75F9-46E5-87F9-870F14057C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7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A882-1D8F-49EE-B9A3-C9F5B0CDC8AF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104870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70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71CF-75F9-46E5-87F9-870F14057C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0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711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712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713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A882-1D8F-49EE-B9A3-C9F5B0CDC8AF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1048714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71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71CF-75F9-46E5-87F9-870F14057C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7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678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048679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80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A882-1D8F-49EE-B9A3-C9F5B0CDC8AF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1048681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82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71CF-75F9-46E5-87F9-870F14057C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577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578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EA882-1D8F-49EE-B9A3-C9F5B0CDC8AF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104857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04858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B71CF-75F9-46E5-87F9-870F14057C3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Рисунок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7037"/>
            <a:ext cx="12192000" cy="8125037"/>
          </a:xfrm>
          <a:prstGeom prst="rect">
            <a:avLst/>
          </a:prstGeom>
        </p:spPr>
      </p:pic>
      <p:sp>
        <p:nvSpPr>
          <p:cNvPr id="1048598" name="Заголовок 1"/>
          <p:cNvSpPr>
            <a:spLocks noGrp="1"/>
          </p:cNvSpPr>
          <p:nvPr>
            <p:ph type="ctrTitle"/>
          </p:nvPr>
        </p:nvSpPr>
        <p:spPr>
          <a:xfrm>
            <a:off x="1524000" y="-204716"/>
            <a:ext cx="9144000" cy="220408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Book Antiqua" panose="02040602050305030304" pitchFamily="18" charset="0"/>
              </a:rPr>
              <a:t>ИСТОРИКО – ПАТРИОТИЧЕСКИЙ ФЕСТИВАЛЬ </a:t>
            </a:r>
            <a:br>
              <a:rPr lang="ru-RU" sz="3600" b="1" dirty="0">
                <a:solidFill>
                  <a:srgbClr val="C00000"/>
                </a:solidFill>
                <a:latin typeface="Book Antiqua" panose="02040602050305030304" pitchFamily="18" charset="0"/>
              </a:rPr>
            </a:br>
            <a:r>
              <a:rPr lang="ru-RU" sz="3600" b="1" dirty="0">
                <a:solidFill>
                  <a:srgbClr val="C00000"/>
                </a:solidFill>
                <a:latin typeface="Book Antiqua" panose="02040602050305030304" pitchFamily="18" charset="0"/>
              </a:rPr>
              <a:t>«ЛЕНТА ВРЕМЕНИ»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104859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185538"/>
            <a:ext cx="9144000" cy="1655762"/>
          </a:xfrm>
        </p:spPr>
        <p:txBody>
          <a:bodyPr>
            <a:normAutofit/>
          </a:bodyPr>
          <a:lstStyle/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ТРАПЕЗНИКОВ ВЛАДИМИР,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ученик 10  класса</a:t>
            </a:r>
          </a:p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БАРИНОВ КОНСТАНТИН,  ученик 9 класса</a:t>
            </a:r>
          </a:p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СВИНЦОВА ЕЛИЗАВЕТА, ученица 8 класса</a:t>
            </a:r>
          </a:p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МАСАЛИТИНА ДАРЬЯ, ученица 9 класса</a:t>
            </a:r>
          </a:p>
          <a:p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8600" name="TextBox 6"/>
          <p:cNvSpPr txBox="1"/>
          <p:nvPr/>
        </p:nvSpPr>
        <p:spPr>
          <a:xfrm>
            <a:off x="3048000" y="6321195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Book Antiqua" panose="02040602050305030304" pitchFamily="18" charset="0"/>
              </a:rPr>
              <a:t>г. </a:t>
            </a:r>
            <a:r>
              <a:rPr lang="ru-RU" sz="1400" b="1" dirty="0">
                <a:solidFill>
                  <a:schemeClr val="tx1"/>
                </a:solidFill>
                <a:latin typeface="Book Antiqua" panose="02040602050305030304" pitchFamily="18" charset="0"/>
              </a:rPr>
              <a:t>Белгород</a:t>
            </a:r>
            <a:r>
              <a:rPr lang="ru-RU" sz="1600" b="1" dirty="0">
                <a:solidFill>
                  <a:schemeClr val="tx1"/>
                </a:solidFill>
                <a:latin typeface="Book Antiqua" panose="02040602050305030304" pitchFamily="18" charset="0"/>
              </a:rPr>
              <a:t>, 2023</a:t>
            </a:r>
          </a:p>
        </p:txBody>
      </p:sp>
      <p:pic>
        <p:nvPicPr>
          <p:cNvPr id="2097157" name="Рисунок 5" descr="Герб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" y="455610"/>
            <a:ext cx="938213" cy="1249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58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2553" y="498450"/>
            <a:ext cx="1627497" cy="1280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TextBox 2"/>
          <p:cNvSpPr txBox="1">
            <a:spLocks noChangeArrowheads="1"/>
          </p:cNvSpPr>
          <p:nvPr/>
        </p:nvSpPr>
        <p:spPr bwMode="auto">
          <a:xfrm>
            <a:off x="1212939" y="273779"/>
            <a:ext cx="9629231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600" b="1" dirty="0">
                <a:latin typeface="Book Antiqua" panose="02040602050305030304" pitchFamily="18" charset="0"/>
              </a:rPr>
              <a:t>САМЫЙ ГЛАВНЫЙ ПЛЮС ПРОЕКТА – </a:t>
            </a:r>
          </a:p>
          <a:p>
            <a:pPr algn="ctr"/>
            <a:r>
              <a:rPr lang="ru-RU" altLang="ru-RU" sz="3600" b="1" dirty="0">
                <a:latin typeface="Book Antiqua" panose="02040602050305030304" pitchFamily="18" charset="0"/>
              </a:rPr>
              <a:t>МОБИЛЬНОСТЬ!</a:t>
            </a:r>
          </a:p>
        </p:txBody>
      </p:sp>
      <p:sp>
        <p:nvSpPr>
          <p:cNvPr id="1048656" name="TextBox 8"/>
          <p:cNvSpPr txBox="1"/>
          <p:nvPr/>
        </p:nvSpPr>
        <p:spPr>
          <a:xfrm>
            <a:off x="6733903" y="1987036"/>
            <a:ext cx="480713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размещения фестиваля </a:t>
            </a:r>
            <a:r>
              <a:rPr lang="ru-RU" alt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требуются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особые условия.</a:t>
            </a:r>
          </a:p>
          <a:p>
            <a:pPr algn="ctr"/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Достаточно предоставить</a:t>
            </a:r>
          </a:p>
          <a:p>
            <a:pPr algn="ctr"/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ровную </a:t>
            </a: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площадку, минимальную инфраструктуру.</a:t>
            </a: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23" b="99297" l="7743" r="95243">
                        <a14:foregroundMark x1="62127" y1="33474" x2="88619" y2="49789"/>
                        <a14:foregroundMark x1="13619" y1="48383" x2="36101" y2="35443"/>
                        <a14:foregroundMark x1="25000" y1="42475" x2="25653" y2="43601"/>
                        <a14:foregroundMark x1="17164" y1="62166" x2="20709" y2="60478"/>
                        <a14:foregroundMark x1="27332" y1="53446" x2="37407" y2="72996"/>
                        <a14:foregroundMark x1="25746" y1="65260" x2="35541" y2="66667"/>
                        <a14:foregroundMark x1="27239" y1="77778" x2="41604" y2="60197"/>
                        <a14:foregroundMark x1="47015" y1="59634" x2="52799" y2="76934"/>
                        <a14:foregroundMark x1="50373" y1="76512" x2="47201" y2="78340"/>
                        <a14:foregroundMark x1="44590" y1="74965" x2="52052" y2="75387"/>
                        <a14:foregroundMark x1="48601" y1="72152" x2="49627" y2="66385"/>
                        <a14:foregroundMark x1="47015" y1="66385" x2="51026" y2="68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081" y="1066800"/>
            <a:ext cx="8298430" cy="562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1441"/>
            <a:ext cx="10515600" cy="601979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Book Antiqua" panose="02040602050305030304" pitchFamily="18" charset="0"/>
              </a:rPr>
              <a:t>                           </a:t>
            </a:r>
            <a:r>
              <a:rPr lang="ru-RU" sz="3600" b="1" dirty="0">
                <a:latin typeface="Book Antiqua" panose="02040602050305030304" pitchFamily="18" charset="0"/>
              </a:rPr>
              <a:t>Р</a:t>
            </a:r>
            <a:r>
              <a:rPr lang="ru-RU" sz="3600" b="1" dirty="0" smtClean="0">
                <a:latin typeface="Book Antiqua" panose="02040602050305030304" pitchFamily="18" charset="0"/>
              </a:rPr>
              <a:t>ИСКИ </a:t>
            </a:r>
            <a:r>
              <a:rPr lang="ru-RU" sz="3600" b="1" dirty="0">
                <a:latin typeface="Book Antiqua" panose="02040602050305030304" pitchFamily="18" charset="0"/>
              </a:rPr>
              <a:t>ПРОЕКТА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7997370"/>
              </p:ext>
            </p:extLst>
          </p:nvPr>
        </p:nvGraphicFramePr>
        <p:xfrm>
          <a:off x="312420" y="982980"/>
          <a:ext cx="11582400" cy="4961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48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631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126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7686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48630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27865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11390">
                <a:tc rowSpan="2">
                  <a:txBody>
                    <a:bodyPr/>
                    <a:lstStyle/>
                    <a:p>
                      <a:endParaRPr lang="ru-RU" sz="1400" b="1" dirty="0">
                        <a:latin typeface="Book Antiqua" panose="02040602050305030304" pitchFamily="18" charset="0"/>
                      </a:endParaRPr>
                    </a:p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№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ru-RU" sz="1400" b="1" dirty="0">
                        <a:latin typeface="Book Antiqua" panose="02040602050305030304" pitchFamily="18" charset="0"/>
                      </a:endParaRPr>
                    </a:p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               Риск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ru-RU" sz="1400" b="1" dirty="0">
                        <a:latin typeface="Book Antiqua" panose="02040602050305030304" pitchFamily="18" charset="0"/>
                      </a:endParaRPr>
                    </a:p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Ожидаемые последствия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400" dirty="0">
                          <a:latin typeface="Book Antiqua" panose="02040602050305030304" pitchFamily="18" charset="0"/>
                        </a:rPr>
                        <a:t>               </a:t>
                      </a:r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Предупреждение наступления риска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Действия</a:t>
                      </a:r>
                      <a:r>
                        <a:rPr lang="ru-RU" sz="1400" b="1" baseline="0" dirty="0">
                          <a:latin typeface="Book Antiqua" panose="02040602050305030304" pitchFamily="18" charset="0"/>
                        </a:rPr>
                        <a:t> в случае наступления    риска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93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Мероприятия по    предупреждению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ФИО ответственного   исполнителя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65310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Плохие погодные условия.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Отмена проведения фестиваля.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Запрос точного прогноза погоды.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       </a:t>
                      </a:r>
                      <a:r>
                        <a:rPr lang="ru-RU" sz="1400" b="1" dirty="0" err="1" smtClean="0">
                          <a:latin typeface="Book Antiqua" panose="02040602050305030304" pitchFamily="18" charset="0"/>
                        </a:rPr>
                        <a:t>Свинцова</a:t>
                      </a:r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 Е.И.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Перенос проведения фестиваля на другой день.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47337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Незаинтересованность граждан в</a:t>
                      </a:r>
                      <a:r>
                        <a:rPr lang="ru-RU" sz="1400" b="1" baseline="0" dirty="0">
                          <a:latin typeface="Book Antiqua" panose="02040602050305030304" pitchFamily="18" charset="0"/>
                        </a:rPr>
                        <a:t> фестивале.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err="1" smtClean="0">
                          <a:latin typeface="Book Antiqua" panose="02040602050305030304" pitchFamily="18" charset="0"/>
                        </a:rPr>
                        <a:t>Недостижение</a:t>
                      </a:r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цели и результатов проекта.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Проведение</a:t>
                      </a:r>
                      <a:r>
                        <a:rPr lang="ru-RU" sz="1400" b="1" baseline="0" dirty="0">
                          <a:latin typeface="Book Antiqua" panose="02040602050305030304" pitchFamily="18" charset="0"/>
                        </a:rPr>
                        <a:t> масштабной рекламной кампании</a:t>
                      </a:r>
                      <a:r>
                        <a:rPr lang="ru-RU" sz="1400" baseline="0" dirty="0">
                          <a:latin typeface="Book Antiqua" panose="02040602050305030304" pitchFamily="18" charset="0"/>
                        </a:rPr>
                        <a:t>.</a:t>
                      </a:r>
                      <a:endParaRPr lang="ru-RU" sz="1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Book Antiqua" panose="02040602050305030304" pitchFamily="18" charset="0"/>
                        </a:rPr>
                        <a:t>           </a:t>
                      </a:r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Баринов</a:t>
                      </a:r>
                      <a:r>
                        <a:rPr lang="ru-RU" sz="1400" b="1" baseline="0" dirty="0">
                          <a:latin typeface="Book Antiqua" panose="02040602050305030304" pitchFamily="18" charset="0"/>
                        </a:rPr>
                        <a:t> К.С.</a:t>
                      </a:r>
                      <a:endParaRPr lang="ru-RU" sz="1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Корректировка рекламной кампании.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9363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Террористическая</a:t>
                      </a:r>
                      <a:r>
                        <a:rPr lang="ru-RU" sz="1400" b="1" baseline="0" dirty="0">
                          <a:latin typeface="Book Antiqua" panose="02040602050305030304" pitchFamily="18" charset="0"/>
                        </a:rPr>
                        <a:t> опасность.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Отмена проведения</a:t>
                      </a:r>
                      <a:r>
                        <a:rPr lang="ru-RU" sz="1400" b="1" baseline="0" dirty="0">
                          <a:latin typeface="Book Antiqua" panose="02040602050305030304" pitchFamily="18" charset="0"/>
                        </a:rPr>
                        <a:t> фестиваля.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Запрос большего количества постов полиции.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Book Antiqua" panose="02040602050305030304" pitchFamily="18" charset="0"/>
                        </a:rPr>
                        <a:t>      </a:t>
                      </a:r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Трапезников</a:t>
                      </a:r>
                      <a:r>
                        <a:rPr lang="ru-RU" sz="1400" b="1" baseline="0" dirty="0">
                          <a:latin typeface="Book Antiqua" panose="02040602050305030304" pitchFamily="18" charset="0"/>
                        </a:rPr>
                        <a:t> В.В.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Начало эвакуации участников фестиваля.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8858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Нехватка</a:t>
                      </a:r>
                      <a:r>
                        <a:rPr lang="ru-RU" sz="1400" b="1" baseline="0" dirty="0">
                          <a:latin typeface="Book Antiqua" panose="02040602050305030304" pitchFamily="18" charset="0"/>
                        </a:rPr>
                        <a:t> бюджета.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Отмена некоторых</a:t>
                      </a:r>
                      <a:r>
                        <a:rPr lang="ru-RU" sz="1400" b="1" baseline="0" dirty="0"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sz="1400" b="1" baseline="0" dirty="0" err="1">
                          <a:latin typeface="Book Antiqua" panose="02040602050305030304" pitchFamily="18" charset="0"/>
                        </a:rPr>
                        <a:t>интерактивов</a:t>
                      </a:r>
                      <a:r>
                        <a:rPr lang="ru-RU" sz="1400" b="1" baseline="0" dirty="0">
                          <a:latin typeface="Book Antiqua" panose="02040602050305030304" pitchFamily="18" charset="0"/>
                        </a:rPr>
                        <a:t> фестиваля.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Поиск</a:t>
                      </a:r>
                      <a:r>
                        <a:rPr lang="ru-RU" sz="1400" b="1" baseline="0" dirty="0"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спонсоров.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       </a:t>
                      </a:r>
                      <a:r>
                        <a:rPr lang="ru-RU" sz="1400" b="1" baseline="0" dirty="0"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sz="1400" b="1" dirty="0" err="1" smtClean="0">
                          <a:latin typeface="Book Antiqua" panose="02040602050305030304" pitchFamily="18" charset="0"/>
                        </a:rPr>
                        <a:t>Масалитина</a:t>
                      </a:r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 Д.А.</a:t>
                      </a:r>
                      <a:endParaRPr lang="ru-RU" sz="1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err="1" smtClean="0">
                          <a:latin typeface="Book Antiqua" panose="02040602050305030304" pitchFamily="18" charset="0"/>
                        </a:rPr>
                        <a:t>Софинансирование</a:t>
                      </a:r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 </a:t>
                      </a:r>
                    </a:p>
                    <a:p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АО « </a:t>
                      </a:r>
                      <a:r>
                        <a:rPr lang="ru-RU" sz="1400" b="1" baseline="0" dirty="0" err="1" smtClean="0">
                          <a:latin typeface="Book Antiqua" panose="02040602050305030304" pitchFamily="18" charset="0"/>
                        </a:rPr>
                        <a:t>Осколнефтеснаб</a:t>
                      </a:r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»</a:t>
                      </a:r>
                      <a:r>
                        <a:rPr lang="ru-RU" sz="1400" baseline="0" dirty="0" smtClean="0">
                          <a:latin typeface="Book Antiqua" panose="02040602050305030304" pitchFamily="18" charset="0"/>
                        </a:rPr>
                        <a:t> </a:t>
                      </a:r>
                      <a:endParaRPr lang="ru-RU" sz="1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8858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Вандализм.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Испорченный реквизит и экспонаты фестиваля.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Запрос круглосуточной охраны.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       Трапезников В.В.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Вызов наряда полиции.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390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1" name="Рисунок 23"/>
          <p:cNvPicPr>
            <a:picLocks noChangeAspect="1"/>
          </p:cNvPicPr>
          <p:nvPr/>
        </p:nvPicPr>
        <p:blipFill rotWithShape="1">
          <a:blip r:embed="rId2"/>
          <a:srcRect t="8877" b="6680"/>
          <a:stretch>
            <a:fillRect/>
          </a:stretch>
        </p:blipFill>
        <p:spPr>
          <a:xfrm>
            <a:off x="0" y="-5481"/>
            <a:ext cx="12192000" cy="6863482"/>
          </a:xfrm>
          <a:prstGeom prst="rect">
            <a:avLst/>
          </a:prstGeom>
        </p:spPr>
      </p:pic>
      <p:sp>
        <p:nvSpPr>
          <p:cNvPr id="1048657" name="TextBox 2"/>
          <p:cNvSpPr txBox="1">
            <a:spLocks noChangeArrowheads="1"/>
          </p:cNvSpPr>
          <p:nvPr/>
        </p:nvSpPr>
        <p:spPr bwMode="auto">
          <a:xfrm>
            <a:off x="1320452" y="360869"/>
            <a:ext cx="962923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600" b="1" dirty="0">
                <a:latin typeface="Book Antiqua" panose="02040602050305030304" pitchFamily="18" charset="0"/>
              </a:rPr>
              <a:t>ПРЕДПОЛАГАЕМЫЕ РЕЗУЛЬТАТЫ</a:t>
            </a:r>
          </a:p>
        </p:txBody>
      </p:sp>
      <p:sp>
        <p:nvSpPr>
          <p:cNvPr id="1048658" name="TextBox 9"/>
          <p:cNvSpPr txBox="1"/>
          <p:nvPr/>
        </p:nvSpPr>
        <p:spPr>
          <a:xfrm>
            <a:off x="-599983" y="3087706"/>
            <a:ext cx="549843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+mn-lt"/>
                <a:cs typeface="Arial" charset="0"/>
              </a:rPr>
              <a:t> </a:t>
            </a:r>
            <a:r>
              <a:rPr lang="ru-RU" b="1" dirty="0">
                <a:latin typeface="Book Antiqua" panose="02040602050305030304" pitchFamily="18" charset="0"/>
                <a:cs typeface="Arial" charset="0"/>
              </a:rPr>
              <a:t>Сохранение исторической памяти </a:t>
            </a:r>
          </a:p>
          <a:p>
            <a:pPr algn="ctr"/>
            <a:r>
              <a:rPr lang="ru-RU" b="1" dirty="0">
                <a:latin typeface="Book Antiqua" panose="02040602050305030304" pitchFamily="18" charset="0"/>
                <a:cs typeface="Arial" charset="0"/>
              </a:rPr>
              <a:t>и преемственность поколений</a:t>
            </a:r>
            <a:endParaRPr lang="ru-RU" b="1" dirty="0"/>
          </a:p>
        </p:txBody>
      </p:sp>
      <p:sp>
        <p:nvSpPr>
          <p:cNvPr id="1048659" name="TextBox 10"/>
          <p:cNvSpPr txBox="1"/>
          <p:nvPr/>
        </p:nvSpPr>
        <p:spPr>
          <a:xfrm>
            <a:off x="3909060" y="3087706"/>
            <a:ext cx="47091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Book Antiqua" panose="02040602050305030304" pitchFamily="18" charset="0"/>
                <a:cs typeface="Arial" charset="0"/>
              </a:rPr>
              <a:t>     </a:t>
            </a:r>
            <a:r>
              <a:rPr lang="ru-RU" b="1" dirty="0" smtClean="0">
                <a:latin typeface="Book Antiqua" panose="02040602050305030304" pitchFamily="18" charset="0"/>
                <a:cs typeface="Arial" charset="0"/>
              </a:rPr>
              <a:t>Повышение </a:t>
            </a:r>
            <a:r>
              <a:rPr lang="ru-RU" b="1" dirty="0">
                <a:latin typeface="Book Antiqua" panose="02040602050305030304" pitchFamily="18" charset="0"/>
                <a:cs typeface="Arial" charset="0"/>
              </a:rPr>
              <a:t>уровня </a:t>
            </a:r>
            <a:r>
              <a:rPr lang="ru-RU" b="1" dirty="0" smtClean="0">
                <a:latin typeface="Book Antiqua" panose="02040602050305030304" pitchFamily="18" charset="0"/>
                <a:cs typeface="Arial" charset="0"/>
              </a:rPr>
              <a:t>заинтересованности в фестивале молодёжи</a:t>
            </a:r>
            <a:r>
              <a:rPr lang="ru-RU" b="1" dirty="0">
                <a:latin typeface="Book Antiqua" panose="02040602050305030304" pitchFamily="18" charset="0"/>
                <a:cs typeface="Arial" charset="0"/>
              </a:rPr>
              <a:t> </a:t>
            </a:r>
            <a:r>
              <a:rPr lang="ru-RU" b="1" dirty="0" smtClean="0">
                <a:latin typeface="Book Antiqua" panose="02040602050305030304" pitchFamily="18" charset="0"/>
                <a:cs typeface="Arial" charset="0"/>
              </a:rPr>
              <a:t>на 7%</a:t>
            </a:r>
            <a:endParaRPr lang="ru-RU" b="1" dirty="0">
              <a:latin typeface="Book Antiqua" panose="02040602050305030304" pitchFamily="18" charset="0"/>
              <a:cs typeface="Arial" charset="0"/>
            </a:endParaRPr>
          </a:p>
        </p:txBody>
      </p:sp>
      <p:sp>
        <p:nvSpPr>
          <p:cNvPr id="1048660" name="TextBox 11"/>
          <p:cNvSpPr txBox="1"/>
          <p:nvPr/>
        </p:nvSpPr>
        <p:spPr>
          <a:xfrm>
            <a:off x="8331343" y="3121925"/>
            <a:ext cx="37644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Book Antiqua" panose="02040602050305030304" pitchFamily="18" charset="0"/>
                <a:cs typeface="Arial" charset="0"/>
              </a:rPr>
              <a:t>      </a:t>
            </a:r>
            <a:r>
              <a:rPr lang="ru-RU" b="1" dirty="0" smtClean="0">
                <a:latin typeface="Book Antiqua" panose="02040602050305030304" pitchFamily="18" charset="0"/>
                <a:cs typeface="Arial" charset="0"/>
              </a:rPr>
              <a:t>Повышение уровня знаний молодёжи об истории своего региона</a:t>
            </a:r>
            <a:endParaRPr lang="ru-RU" sz="1600" b="1" dirty="0">
              <a:latin typeface="Book Antiqua" panose="02040602050305030304" pitchFamily="18" charset="0"/>
              <a:cs typeface="Arial" charset="0"/>
            </a:endParaRPr>
          </a:p>
        </p:txBody>
      </p:sp>
      <p:sp>
        <p:nvSpPr>
          <p:cNvPr id="1048661" name="TextBox 12"/>
          <p:cNvSpPr txBox="1"/>
          <p:nvPr/>
        </p:nvSpPr>
        <p:spPr>
          <a:xfrm>
            <a:off x="1071653" y="6113373"/>
            <a:ext cx="100486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Ко 2 октября 2025 года количество </a:t>
            </a:r>
            <a:r>
              <a:rPr lang="ru-RU" b="1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молодёжи в возрасте от 14 до 35 лет, посетившей ежегодный </a:t>
            </a:r>
            <a:r>
              <a:rPr lang="ru-RU" b="1" dirty="0" smtClean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фестиваль, </a:t>
            </a:r>
            <a:r>
              <a:rPr lang="ru-RU" b="1" dirty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будет около 7 тысяч </a:t>
            </a:r>
            <a:r>
              <a:rPr lang="ru-RU" b="1" dirty="0" smtClean="0">
                <a:solidFill>
                  <a:prstClr val="black"/>
                </a:solidFill>
                <a:latin typeface="Book Antiqua" panose="02040602050305030304" pitchFamily="18" charset="0"/>
                <a:cs typeface="Arial" charset="0"/>
              </a:rPr>
              <a:t>человек</a:t>
            </a:r>
            <a:endParaRPr lang="ru-RU" b="1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2097172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611" y="1094567"/>
            <a:ext cx="2087884" cy="2084410"/>
          </a:xfrm>
          <a:prstGeom prst="rect">
            <a:avLst/>
          </a:prstGeom>
        </p:spPr>
      </p:pic>
      <p:pic>
        <p:nvPicPr>
          <p:cNvPr id="2097173" name="Рисунок 18"/>
          <p:cNvPicPr>
            <a:picLocks noChangeAspect="1"/>
          </p:cNvPicPr>
          <p:nvPr/>
        </p:nvPicPr>
        <p:blipFill>
          <a:blip r:embed="rId4" cstate="hqprint"/>
          <a:stretch>
            <a:fillRect/>
          </a:stretch>
        </p:blipFill>
        <p:spPr>
          <a:xfrm>
            <a:off x="1162999" y="1094567"/>
            <a:ext cx="2643029" cy="1991998"/>
          </a:xfrm>
          <a:prstGeom prst="rect">
            <a:avLst/>
          </a:prstGeom>
        </p:spPr>
      </p:pic>
      <p:pic>
        <p:nvPicPr>
          <p:cNvPr id="2097174" name="Рисунок 20"/>
          <p:cNvPicPr>
            <a:picLocks noChangeAspect="1"/>
          </p:cNvPicPr>
          <p:nvPr/>
        </p:nvPicPr>
        <p:blipFill>
          <a:blip r:embed="rId5" cstate="hqprint"/>
          <a:stretch>
            <a:fillRect/>
          </a:stretch>
        </p:blipFill>
        <p:spPr>
          <a:xfrm>
            <a:off x="8870233" y="1151272"/>
            <a:ext cx="2686621" cy="1936434"/>
          </a:xfrm>
          <a:prstGeom prst="rect">
            <a:avLst/>
          </a:prstGeom>
        </p:spPr>
      </p:pic>
      <p:pic>
        <p:nvPicPr>
          <p:cNvPr id="2097175" name="Рисунок 22"/>
          <p:cNvPicPr>
            <a:picLocks noChangeAspect="1"/>
          </p:cNvPicPr>
          <p:nvPr/>
        </p:nvPicPr>
        <p:blipFill rotWithShape="1">
          <a:blip r:embed="rId6"/>
          <a:srcRect t="24316" b="32880"/>
          <a:stretch>
            <a:fillRect/>
          </a:stretch>
        </p:blipFill>
        <p:spPr>
          <a:xfrm>
            <a:off x="1651798" y="4159715"/>
            <a:ext cx="8734926" cy="1869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2" name="TextBox 2"/>
          <p:cNvSpPr txBox="1">
            <a:spLocks noChangeArrowheads="1"/>
          </p:cNvSpPr>
          <p:nvPr/>
        </p:nvSpPr>
        <p:spPr bwMode="auto">
          <a:xfrm>
            <a:off x="1272324" y="291197"/>
            <a:ext cx="962923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600" b="1" dirty="0">
                <a:latin typeface="Book Antiqua" panose="02040602050305030304" pitchFamily="18" charset="0"/>
              </a:rPr>
              <a:t>ПАРТНЕРЫ ПРОЕКТА</a:t>
            </a:r>
          </a:p>
        </p:txBody>
      </p:sp>
      <p:pic>
        <p:nvPicPr>
          <p:cNvPr id="209717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6062" y="937528"/>
            <a:ext cx="2267862" cy="227016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2097177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9294" y="3929909"/>
            <a:ext cx="2302468" cy="230246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2097179" name="Picture 12"/>
          <p:cNvPicPr>
            <a:picLocks noChangeAspect="1" noChangeArrowheads="1"/>
          </p:cNvPicPr>
          <p:nvPr/>
        </p:nvPicPr>
        <p:blipFill>
          <a:blip r:embed="rId4"/>
          <a:srcRect l="2" t="598" r="-1707" b="23537"/>
          <a:stretch>
            <a:fillRect/>
          </a:stretch>
        </p:blipFill>
        <p:spPr bwMode="auto">
          <a:xfrm>
            <a:off x="5151331" y="3929909"/>
            <a:ext cx="2302467" cy="226094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2097180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63384" y="937528"/>
            <a:ext cx="2316310" cy="231400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1048663" name="TextBox 3"/>
          <p:cNvSpPr txBox="1">
            <a:spLocks noChangeArrowheads="1"/>
          </p:cNvSpPr>
          <p:nvPr/>
        </p:nvSpPr>
        <p:spPr bwMode="auto">
          <a:xfrm>
            <a:off x="89464" y="3375911"/>
            <a:ext cx="424105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chemeClr val="tx1"/>
                </a:solidFill>
                <a:latin typeface="Book Antiqua" panose="02040602050305030304" pitchFamily="18" charset="0"/>
              </a:rPr>
              <a:t>Министерство по делам молодёжи</a:t>
            </a:r>
          </a:p>
        </p:txBody>
      </p:sp>
      <p:sp>
        <p:nvSpPr>
          <p:cNvPr id="1048664" name="TextBox 4"/>
          <p:cNvSpPr txBox="1">
            <a:spLocks noChangeArrowheads="1"/>
          </p:cNvSpPr>
          <p:nvPr/>
        </p:nvSpPr>
        <p:spPr bwMode="auto">
          <a:xfrm>
            <a:off x="4330521" y="3283578"/>
            <a:ext cx="4147677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Белгородская государственная филармония</a:t>
            </a:r>
            <a:endParaRPr lang="ru-RU" altLang="ru-RU" sz="18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1048665" name="TextBox 5"/>
          <p:cNvSpPr txBox="1">
            <a:spLocks noChangeArrowheads="1"/>
          </p:cNvSpPr>
          <p:nvPr/>
        </p:nvSpPr>
        <p:spPr bwMode="auto">
          <a:xfrm>
            <a:off x="8570668" y="3375911"/>
            <a:ext cx="334017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chemeClr val="tx1"/>
                </a:solidFill>
                <a:latin typeface="Book Antiqua" panose="02040602050305030304" pitchFamily="18" charset="0"/>
              </a:rPr>
              <a:t>Министерство культуры</a:t>
            </a:r>
          </a:p>
        </p:txBody>
      </p:sp>
      <p:sp>
        <p:nvSpPr>
          <p:cNvPr id="1048666" name="TextBox 6"/>
          <p:cNvSpPr txBox="1">
            <a:spLocks noChangeArrowheads="1"/>
          </p:cNvSpPr>
          <p:nvPr/>
        </p:nvSpPr>
        <p:spPr bwMode="auto">
          <a:xfrm>
            <a:off x="969294" y="6372465"/>
            <a:ext cx="262380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chemeClr val="tx1"/>
                </a:solidFill>
                <a:latin typeface="Book Antiqua" panose="02040602050305030304" pitchFamily="18" charset="0"/>
              </a:rPr>
              <a:t>Управление туризма</a:t>
            </a:r>
          </a:p>
        </p:txBody>
      </p:sp>
      <p:sp>
        <p:nvSpPr>
          <p:cNvPr id="1048667" name="TextBox 7"/>
          <p:cNvSpPr txBox="1">
            <a:spLocks noChangeArrowheads="1"/>
          </p:cNvSpPr>
          <p:nvPr/>
        </p:nvSpPr>
        <p:spPr bwMode="auto">
          <a:xfrm>
            <a:off x="4437915" y="6372465"/>
            <a:ext cx="37293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ru-RU" altLang="ru-RU" sz="1800" b="1" dirty="0">
                <a:solidFill>
                  <a:schemeClr val="tx1"/>
                </a:solidFill>
                <a:latin typeface="Book Antiqua" panose="02040602050305030304" pitchFamily="18" charset="0"/>
              </a:rPr>
              <a:t>Музей-диорама Курская битва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63384" y="6372465"/>
            <a:ext cx="3047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Book Antiqua" panose="02040602050305030304" pitchFamily="18" charset="0"/>
              </a:rPr>
              <a:t>Волонтёры Победы</a:t>
            </a:r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704" y="3950673"/>
            <a:ext cx="2347833" cy="231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818" y="937528"/>
            <a:ext cx="2301793" cy="230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2040" y="243841"/>
            <a:ext cx="9989820" cy="723899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Book Antiqua" panose="02040602050305030304" pitchFamily="18" charset="0"/>
              </a:rPr>
              <a:t>                   ПИСЬМА ПОДДЕРЖКИ</a:t>
            </a:r>
            <a:endParaRPr lang="ru-RU" sz="3600" b="1" dirty="0">
              <a:latin typeface="Book Antiqua" panose="0204060205030503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" y="1064189"/>
            <a:ext cx="3924301" cy="553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289" y="1088848"/>
            <a:ext cx="3915443" cy="551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951" y="1088848"/>
            <a:ext cx="3648563" cy="551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1088849"/>
            <a:ext cx="3581400" cy="551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45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TextBox 4"/>
          <p:cNvSpPr txBox="1"/>
          <p:nvPr/>
        </p:nvSpPr>
        <p:spPr>
          <a:xfrm>
            <a:off x="4187961" y="156680"/>
            <a:ext cx="33561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Book Antiqua" panose="02040602050305030304" pitchFamily="18" charset="0"/>
                <a:cs typeface="Arial" charset="0"/>
              </a:rPr>
              <a:t>БЮДЖЕТ ПРОЕКТА</a:t>
            </a:r>
          </a:p>
        </p:txBody>
      </p:sp>
      <p:graphicFrame>
        <p:nvGraphicFramePr>
          <p:cNvPr id="419430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846952"/>
              </p:ext>
            </p:extLst>
          </p:nvPr>
        </p:nvGraphicFramePr>
        <p:xfrm>
          <a:off x="251459" y="618345"/>
          <a:ext cx="11855300" cy="63612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702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41120"/>
                <a:gridCol w="1524000"/>
                <a:gridCol w="1370179"/>
                <a:gridCol w="2049780"/>
              </a:tblGrid>
              <a:tr h="495848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Название</a:t>
                      </a: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Ед. изм.</a:t>
                      </a: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Средняя цена за ед. тыс.</a:t>
                      </a:r>
                      <a:r>
                        <a:rPr lang="en-US" sz="1400" b="1" dirty="0">
                          <a:latin typeface="Book Antiqua" panose="02040602050305030304" pitchFamily="18" charset="0"/>
                        </a:rPr>
                        <a:t>/</a:t>
                      </a:r>
                      <a:r>
                        <a:rPr lang="ru-RU" sz="1400" b="1" dirty="0" err="1">
                          <a:latin typeface="Book Antiqua" panose="02040602050305030304" pitchFamily="18" charset="0"/>
                        </a:rPr>
                        <a:t>руб</a:t>
                      </a:r>
                      <a:r>
                        <a:rPr lang="en-US" sz="1400" b="1" dirty="0">
                          <a:latin typeface="Book Antiqua" panose="02040602050305030304" pitchFamily="18" charset="0"/>
                        </a:rPr>
                        <a:t>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Кол-во</a:t>
                      </a: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Всего </a:t>
                      </a:r>
                    </a:p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тыс.</a:t>
                      </a:r>
                      <a:r>
                        <a:rPr lang="en-US" sz="1400" b="1" dirty="0">
                          <a:latin typeface="Book Antiqua" panose="02040602050305030304" pitchFamily="18" charset="0"/>
                        </a:rPr>
                        <a:t>/</a:t>
                      </a:r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руб.</a:t>
                      </a:r>
                    </a:p>
                  </a:txBody>
                  <a:tcPr marL="91430" marR="91430" marT="45699" marB="45699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9437">
                <a:tc gridSpan="5"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latin typeface="Book Antiqua" panose="02040602050305030304" pitchFamily="18" charset="0"/>
                        </a:rPr>
                        <a:t>                                                                                                  </a:t>
                      </a:r>
                      <a:r>
                        <a:rPr lang="en-US" sz="1600" b="1" dirty="0" smtClean="0">
                          <a:latin typeface="Book Antiqua" panose="02040602050305030304" pitchFamily="18" charset="0"/>
                        </a:rPr>
                        <a:t>     </a:t>
                      </a:r>
                      <a:r>
                        <a:rPr lang="ru-RU" sz="1600" b="1" dirty="0" smtClean="0">
                          <a:latin typeface="Book Antiqua" panose="02040602050305030304" pitchFamily="18" charset="0"/>
                        </a:rPr>
                        <a:t>       Услуги</a:t>
                      </a:r>
                      <a:endParaRPr lang="ru-RU" sz="16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2420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Услуги бригады строителей</a:t>
                      </a: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ч</a:t>
                      </a:r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2,00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20</a:t>
                      </a: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52,00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663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Услуги</a:t>
                      </a:r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 аниматоров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702" marB="4570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ч</a:t>
                      </a:r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702" marB="45702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3,00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702" marB="45702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10</a:t>
                      </a:r>
                    </a:p>
                  </a:txBody>
                  <a:tcPr marL="91426" marR="91426" marT="45702" marB="45702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30,00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702" marB="45702"/>
                </a:tc>
              </a:tr>
              <a:tr h="306632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Услуги </a:t>
                      </a:r>
                      <a:r>
                        <a:rPr lang="ru-RU" sz="1400" b="1" dirty="0" err="1" smtClean="0">
                          <a:latin typeface="Book Antiqua" panose="02040602050305030304" pitchFamily="18" charset="0"/>
                        </a:rPr>
                        <a:t>погрузочно</a:t>
                      </a:r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–разгрузочной  бригады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19" marR="91419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ч</a:t>
                      </a:r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19" marR="91419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2,00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19" marR="91419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20</a:t>
                      </a:r>
                    </a:p>
                  </a:txBody>
                  <a:tcPr marL="91419" marR="91419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52,00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19" marR="91419" marT="45699" marB="45699"/>
                </a:tc>
              </a:tr>
              <a:tr h="306632">
                <a:tc>
                  <a:txBody>
                    <a:bodyPr/>
                    <a:lstStyle/>
                    <a:p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Услуги </a:t>
                      </a:r>
                      <a:r>
                        <a:rPr lang="ru-RU" sz="1400" b="1" baseline="0" dirty="0">
                          <a:latin typeface="Book Antiqua" panose="02040602050305030304" pitchFamily="18" charset="0"/>
                        </a:rPr>
                        <a:t>бригады скорой помощи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702" marB="45702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ч</a:t>
                      </a:r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702" marB="45702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702" marB="45702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10</a:t>
                      </a:r>
                    </a:p>
                  </a:txBody>
                  <a:tcPr marL="91426" marR="91426" marT="45702" marB="45702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10,00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702" marB="45702"/>
                </a:tc>
              </a:tr>
              <a:tr h="306632">
                <a:tc>
                  <a:txBody>
                    <a:bodyPr/>
                    <a:lstStyle/>
                    <a:p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Услуги </a:t>
                      </a:r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sz="1400" b="1" dirty="0" err="1">
                          <a:latin typeface="Book Antiqua" panose="02040602050305030304" pitchFamily="18" charset="0"/>
                        </a:rPr>
                        <a:t>кавер</a:t>
                      </a:r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-группы</a:t>
                      </a: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ч</a:t>
                      </a:r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8,00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10</a:t>
                      </a: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104,00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</a:tr>
              <a:tr h="30663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Услуги ведущего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ч.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3,00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30,00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</a:tr>
              <a:tr h="333740">
                <a:tc gridSpan="5"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Book Antiqua" panose="02040602050305030304" pitchFamily="18" charset="0"/>
                        </a:rPr>
                        <a:t>                                                                                                              Аренда</a:t>
                      </a:r>
                      <a:endParaRPr lang="ru-RU" sz="16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</a:tr>
              <a:tr h="301031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Аренда </a:t>
                      </a:r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шатров</a:t>
                      </a: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шт.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Book Antiqua" panose="02040602050305030304" pitchFamily="18" charset="0"/>
                        </a:rPr>
                        <a:t>30</a:t>
                      </a:r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7</a:t>
                      </a: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Book Antiqua" panose="02040602050305030304" pitchFamily="18" charset="0"/>
                        </a:rPr>
                        <a:t>210</a:t>
                      </a:r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1031">
                <a:tc>
                  <a:txBody>
                    <a:bodyPr/>
                    <a:lstStyle/>
                    <a:p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Аренда стереосистемы </a:t>
                      </a:r>
                      <a:r>
                        <a:rPr lang="ru-RU" sz="1400" b="1" baseline="0" dirty="0">
                          <a:latin typeface="Book Antiqua" panose="02040602050305030304" pitchFamily="18" charset="0"/>
                        </a:rPr>
                        <a:t>для шоу-программы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ч.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8,00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80,00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</a:tr>
              <a:tr h="301031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Аренда танков</a:t>
                      </a:r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 на радиоуправлении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702" marB="4570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ч.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702" marB="45702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5,00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702" marB="45702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702" marB="45702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50,00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702" marB="45702"/>
                </a:tc>
              </a:tr>
              <a:tr h="301031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Аренда</a:t>
                      </a:r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 сценической конструкции со звукоусиливающим оборудованием 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702" marB="4570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400" b="1" dirty="0" err="1" smtClean="0">
                          <a:latin typeface="Book Antiqua" panose="02040602050305030304" pitchFamily="18" charset="0"/>
                        </a:rPr>
                        <a:t>сут</a:t>
                      </a:r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702" marB="45702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70,00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702" marB="45702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702" marB="45702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70,00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702" marB="45702"/>
                </a:tc>
              </a:tr>
              <a:tr h="301031">
                <a:tc gridSpan="5"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Book Antiqua" panose="02040602050305030304" pitchFamily="18" charset="0"/>
                        </a:rPr>
                        <a:t>                                                                                                Транспортные услуги</a:t>
                      </a:r>
                      <a:endParaRPr lang="ru-RU" sz="16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702" marB="4570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702" marB="45702"/>
                </a:tc>
              </a:tr>
              <a:tr h="221356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Доставка шатров 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err="1" smtClean="0">
                          <a:latin typeface="Book Antiqua" panose="02040602050305030304" pitchFamily="18" charset="0"/>
                        </a:rPr>
                        <a:t>сут</a:t>
                      </a:r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7,00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21,00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1356">
                <a:tc gridSpan="5"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Book Antiqua" panose="02040602050305030304" pitchFamily="18" charset="0"/>
                        </a:rPr>
                        <a:t>                                                                                            Приобретение</a:t>
                      </a:r>
                      <a:r>
                        <a:rPr lang="ru-RU" sz="1600" b="1" baseline="0" dirty="0" smtClean="0">
                          <a:latin typeface="Book Antiqua" panose="02040602050305030304" pitchFamily="18" charset="0"/>
                        </a:rPr>
                        <a:t> материалов</a:t>
                      </a:r>
                      <a:endParaRPr lang="ru-RU" sz="16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</a:tr>
              <a:tr h="387081">
                <a:tc>
                  <a:txBody>
                    <a:bodyPr/>
                    <a:lstStyle/>
                    <a:p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Питание для орг. комитета</a:t>
                      </a:r>
                      <a:endParaRPr lang="ru-RU" sz="1400" b="1" baseline="0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ш</a:t>
                      </a:r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т</a:t>
                      </a:r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.</a:t>
                      </a: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0,25</a:t>
                      </a: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70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17,5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8152">
                <a:tc>
                  <a:txBody>
                    <a:bodyPr/>
                    <a:lstStyle/>
                    <a:p>
                      <a:r>
                        <a:rPr lang="ru-RU" sz="1400" b="1" dirty="0" err="1">
                          <a:latin typeface="Book Antiqua" panose="02040602050305030304" pitchFamily="18" charset="0"/>
                        </a:rPr>
                        <a:t>Брендированная</a:t>
                      </a:r>
                      <a:r>
                        <a:rPr lang="ru-RU" sz="1400" b="1" baseline="0" dirty="0"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 продукция</a:t>
                      </a:r>
                      <a:r>
                        <a:rPr lang="ru-RU" sz="1400" b="1" baseline="0" dirty="0">
                          <a:latin typeface="Book Antiqua" panose="02040602050305030304" pitchFamily="18" charset="0"/>
                        </a:rPr>
                        <a:t> + мягкий </a:t>
                      </a:r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инвентарь</a:t>
                      </a:r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(Футболка </a:t>
                      </a:r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+ </a:t>
                      </a:r>
                      <a:r>
                        <a:rPr lang="ru-RU" sz="1400" b="1" dirty="0" err="1">
                          <a:latin typeface="Book Antiqua" panose="02040602050305030304" pitchFamily="18" charset="0"/>
                        </a:rPr>
                        <a:t>бейдж</a:t>
                      </a:r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 + кепка)</a:t>
                      </a: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ш</a:t>
                      </a:r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т</a:t>
                      </a:r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.</a:t>
                      </a: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60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60,00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05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952593"/>
              </p:ext>
            </p:extLst>
          </p:nvPr>
        </p:nvGraphicFramePr>
        <p:xfrm>
          <a:off x="308610" y="171449"/>
          <a:ext cx="11685270" cy="66179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091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193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468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135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99644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06731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Название</a:t>
                      </a:r>
                    </a:p>
                  </a:txBody>
                  <a:tcPr marL="91419" marR="91419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Ед. изм.</a:t>
                      </a:r>
                    </a:p>
                  </a:txBody>
                  <a:tcPr marL="91419" marR="91419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Средняя цена за ед. тыс.</a:t>
                      </a:r>
                      <a:r>
                        <a:rPr lang="en-US" sz="1400" b="1" dirty="0">
                          <a:latin typeface="Book Antiqua" panose="02040602050305030304" pitchFamily="18" charset="0"/>
                        </a:rPr>
                        <a:t>/</a:t>
                      </a:r>
                      <a:r>
                        <a:rPr lang="ru-RU" sz="1400" b="1" dirty="0" err="1">
                          <a:latin typeface="Book Antiqua" panose="02040602050305030304" pitchFamily="18" charset="0"/>
                        </a:rPr>
                        <a:t>руб</a:t>
                      </a:r>
                      <a:r>
                        <a:rPr lang="en-US" sz="1400" b="1" dirty="0">
                          <a:latin typeface="Book Antiqua" panose="02040602050305030304" pitchFamily="18" charset="0"/>
                        </a:rPr>
                        <a:t>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19" marR="91419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Кол-во</a:t>
                      </a:r>
                    </a:p>
                  </a:txBody>
                  <a:tcPr marL="91419" marR="91419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Всего </a:t>
                      </a:r>
                    </a:p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тыс.</a:t>
                      </a:r>
                      <a:r>
                        <a:rPr lang="en-US" sz="1400" b="1" dirty="0">
                          <a:latin typeface="Book Antiqua" panose="02040602050305030304" pitchFamily="18" charset="0"/>
                        </a:rPr>
                        <a:t>/</a:t>
                      </a:r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руб.</a:t>
                      </a:r>
                    </a:p>
                  </a:txBody>
                  <a:tcPr marL="91419" marR="91419" marT="45699" marB="45699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199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Канцелярские</a:t>
                      </a:r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 товары для </a:t>
                      </a:r>
                      <a:r>
                        <a:rPr lang="ru-RU" sz="1400" b="1" baseline="0" dirty="0" err="1" smtClean="0">
                          <a:latin typeface="Book Antiqua" panose="02040602050305030304" pitchFamily="18" charset="0"/>
                        </a:rPr>
                        <a:t>квестов</a:t>
                      </a:r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 ( бумага)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19" marR="91419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п.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19" marR="91419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0,3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19" marR="91419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5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19" marR="91419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1,5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19" marR="91419" marT="45699" marB="45699"/>
                </a:tc>
              </a:tr>
              <a:tr h="36199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Канцелярские</a:t>
                      </a:r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 товары для </a:t>
                      </a:r>
                      <a:r>
                        <a:rPr lang="ru-RU" sz="1400" b="1" baseline="0" dirty="0" err="1" smtClean="0">
                          <a:latin typeface="Book Antiqua" panose="02040602050305030304" pitchFamily="18" charset="0"/>
                        </a:rPr>
                        <a:t>квестов</a:t>
                      </a:r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 ( ручки)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19" marR="91419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шт.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19" marR="91419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0,02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19" marR="91419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19" marR="91419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2,00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19" marR="91419" marT="45699" marB="45699"/>
                </a:tc>
              </a:tr>
              <a:tr h="33471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Грамоты</a:t>
                      </a:r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 за конкурсы и </a:t>
                      </a:r>
                      <a:r>
                        <a:rPr lang="ru-RU" sz="1400" b="1" baseline="0" dirty="0" err="1" smtClean="0">
                          <a:latin typeface="Book Antiqua" panose="02040602050305030304" pitchFamily="18" charset="0"/>
                        </a:rPr>
                        <a:t>квесты</a:t>
                      </a:r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 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19" marR="91419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шт.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19" marR="91419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79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19" marR="91419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19" marR="91419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7,9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19" marR="91419" marT="45699" marB="45699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346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Приобретение</a:t>
                      </a:r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 витрин для шатров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19" marR="91419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ш</a:t>
                      </a:r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т</a:t>
                      </a:r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.</a:t>
                      </a:r>
                    </a:p>
                  </a:txBody>
                  <a:tcPr marL="91419" marR="91419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10,00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19" marR="91419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30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19" marR="91419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300,00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19" marR="91419" marT="45699" marB="45699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Организация съёмки рекламного профессионального видеоролика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702" marB="4570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ш</a:t>
                      </a:r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т</a:t>
                      </a:r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.</a:t>
                      </a:r>
                    </a:p>
                  </a:txBody>
                  <a:tcPr marL="91426" marR="91426" marT="45702" marB="45702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20,00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702" marB="45702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1</a:t>
                      </a:r>
                    </a:p>
                  </a:txBody>
                  <a:tcPr marL="91426" marR="91426" marT="45702" marB="45702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20,00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702" marB="45702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Бутылки</a:t>
                      </a:r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 воды для посетителей 0,3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702" marB="4570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шт.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702" marB="45702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20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702" marB="45702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1000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702" marB="45702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20,00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702" marB="45702"/>
                </a:tc>
              </a:tr>
              <a:tr h="38862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Организация</a:t>
                      </a:r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обустройства</a:t>
                      </a:r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sz="1400" b="1" baseline="0" dirty="0">
                          <a:latin typeface="Book Antiqua" panose="02040602050305030304" pitchFamily="18" charset="0"/>
                        </a:rPr>
                        <a:t>зоны </a:t>
                      </a:r>
                      <a:r>
                        <a:rPr lang="ru-RU" sz="1400" b="1" baseline="0" dirty="0" err="1" smtClean="0">
                          <a:latin typeface="Book Antiqua" panose="02040602050305030304" pitchFamily="18" charset="0"/>
                        </a:rPr>
                        <a:t>фуд</a:t>
                      </a:r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-корта (</a:t>
                      </a:r>
                      <a:r>
                        <a:rPr lang="ru-RU" sz="1400" b="1" baseline="0" dirty="0">
                          <a:latin typeface="Book Antiqua" panose="02040602050305030304" pitchFamily="18" charset="0"/>
                        </a:rPr>
                        <a:t>столы + стулья)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ш</a:t>
                      </a:r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т</a:t>
                      </a:r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.</a:t>
                      </a: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5,00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20</a:t>
                      </a: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100,00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</a:tr>
              <a:tr h="38862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Организация</a:t>
                      </a:r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 печати  стенда - к</a:t>
                      </a:r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арты</a:t>
                      </a:r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 фестиваля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ш</a:t>
                      </a:r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т</a:t>
                      </a:r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.</a:t>
                      </a:r>
                    </a:p>
                  </a:txBody>
                  <a:tcPr marL="91426" marR="91426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10,00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1</a:t>
                      </a:r>
                    </a:p>
                  </a:txBody>
                  <a:tcPr marL="91426" marR="91426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10,00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699" marB="45699"/>
                </a:tc>
              </a:tr>
              <a:tr h="38862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Организация печати</a:t>
                      </a:r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 табличек с названием исторического периода, которые будут вешать на шатёр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шт.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5,00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6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30,00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699" marB="45699"/>
                </a:tc>
              </a:tr>
              <a:tr h="38862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Организация</a:t>
                      </a:r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 обустройства тематической фотозоны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ш</a:t>
                      </a:r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т</a:t>
                      </a:r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.</a:t>
                      </a:r>
                    </a:p>
                  </a:txBody>
                  <a:tcPr marL="91426" marR="91426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20,00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1</a:t>
                      </a:r>
                    </a:p>
                  </a:txBody>
                  <a:tcPr marL="91426" marR="91426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20,00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26" marR="91426" marT="45699" marB="45699"/>
                </a:tc>
              </a:tr>
              <a:tr h="388620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Тематический костюм для экскурсоводов</a:t>
                      </a: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ш</a:t>
                      </a:r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т</a:t>
                      </a:r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.</a:t>
                      </a: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12,5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6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75,00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</a:tr>
              <a:tr h="38862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Приобретение материалов для мастер-классов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шт.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0,2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20,00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</a:tr>
              <a:tr h="38862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Приобретение ламп для шатров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шт.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2,00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28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56,00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0" marR="91430" marT="45699" marB="45699"/>
                </a:tc>
              </a:tr>
              <a:tr h="339251">
                <a:tc>
                  <a:txBody>
                    <a:bodyPr/>
                    <a:lstStyle/>
                    <a:p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19" marR="91419" marT="45699" marB="45699"/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19" marR="91419" marT="45699" marB="45699"/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19" marR="91419" marT="45699" marB="45699"/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19" marR="91419" marT="45699" marB="45699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Итого</a:t>
                      </a:r>
                      <a:r>
                        <a:rPr lang="ru-RU" sz="1400" b="1">
                          <a:latin typeface="Book Antiqua" panose="02040602050305030304" pitchFamily="18" charset="0"/>
                        </a:rPr>
                        <a:t>: </a:t>
                      </a:r>
                      <a:r>
                        <a:rPr lang="ru-RU" sz="1400" b="1" smtClean="0">
                          <a:latin typeface="Book Antiqua" panose="02040602050305030304" pitchFamily="18" charset="0"/>
                        </a:rPr>
                        <a:t>1448,9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19" marR="91419" marT="45699" marB="45699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TextBox 3"/>
          <p:cNvSpPr txBox="1"/>
          <p:nvPr/>
        </p:nvSpPr>
        <p:spPr>
          <a:xfrm>
            <a:off x="3404189" y="0"/>
            <a:ext cx="50866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Book Antiqua" panose="02040602050305030304" pitchFamily="18" charset="0"/>
                <a:cs typeface="Arial" charset="0"/>
              </a:rPr>
              <a:t>КАЛЕНДАРНЫЙ ПЛАН</a:t>
            </a:r>
          </a:p>
        </p:txBody>
      </p:sp>
      <p:graphicFrame>
        <p:nvGraphicFramePr>
          <p:cNvPr id="4194304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352584"/>
              </p:ext>
            </p:extLst>
          </p:nvPr>
        </p:nvGraphicFramePr>
        <p:xfrm>
          <a:off x="182880" y="307779"/>
          <a:ext cx="12009120" cy="65502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34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900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992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4394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9634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926080"/>
              </a:tblGrid>
              <a:tr h="372070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№</a:t>
                      </a: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Наименование</a:t>
                      </a: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Длительность, дней</a:t>
                      </a: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Начало</a:t>
                      </a: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Окончание</a:t>
                      </a: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Ответственный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7704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1.</a:t>
                      </a: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Поиск</a:t>
                      </a:r>
                      <a:r>
                        <a:rPr lang="ru-RU" sz="1400" b="1" baseline="0" dirty="0">
                          <a:latin typeface="Book Antiqua" panose="02040602050305030304" pitchFamily="18" charset="0"/>
                        </a:rPr>
                        <a:t> площадки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11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1.08.2023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14.08.2023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>
                          <a:latin typeface="Book Antiqua" panose="02040602050305030304" pitchFamily="18" charset="0"/>
                        </a:rPr>
                        <a:t>Масалитина</a:t>
                      </a:r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 Д.А.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8959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2.</a:t>
                      </a: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Разработка плана проведения фестиваля</a:t>
                      </a: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14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15.08.2023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1.09.2023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>
                          <a:latin typeface="Book Antiqua" panose="02040602050305030304" pitchFamily="18" charset="0"/>
                        </a:rPr>
                        <a:t>Свинцова</a:t>
                      </a:r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 Е.И.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1076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3.</a:t>
                      </a: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Переговоры</a:t>
                      </a:r>
                      <a:r>
                        <a:rPr lang="ru-RU" sz="1400" b="1" baseline="0" dirty="0">
                          <a:latin typeface="Book Antiqua" panose="02040602050305030304" pitchFamily="18" charset="0"/>
                        </a:rPr>
                        <a:t> с партнёрами (университеты, частные коллекционеры, аниматоры)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14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15.08.2023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1.09.2023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Трапезников</a:t>
                      </a:r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 В.В,</a:t>
                      </a:r>
                    </a:p>
                    <a:p>
                      <a:pPr algn="ctr"/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Петрухина О.О.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19032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4.</a:t>
                      </a: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Переговоры с музеями </a:t>
                      </a:r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и заключение договоров с партнёрами</a:t>
                      </a:r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 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16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1.09.2023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1.10.2023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Трапезников В.В,</a:t>
                      </a:r>
                    </a:p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Петрухина О.О.</a:t>
                      </a:r>
                    </a:p>
                    <a:p>
                      <a:pPr algn="ctr"/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9693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6.</a:t>
                      </a: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Переговоры</a:t>
                      </a:r>
                      <a:r>
                        <a:rPr lang="ru-RU" sz="1400" b="1" baseline="0" dirty="0">
                          <a:latin typeface="Book Antiqua" panose="02040602050305030304" pitchFamily="18" charset="0"/>
                        </a:rPr>
                        <a:t> с </a:t>
                      </a:r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бригадой строителей </a:t>
                      </a: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11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1.09.2023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15.09.2023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Баринов К.С., Ершов Е.Г.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969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7.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Отбор</a:t>
                      </a:r>
                      <a:r>
                        <a:rPr lang="ru-RU" sz="1400" b="1" baseline="0" dirty="0">
                          <a:latin typeface="Book Antiqua" panose="02040602050305030304" pitchFamily="18" charset="0"/>
                        </a:rPr>
                        <a:t> экскурсоводов из студ. отрядов 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7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18.09.2023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22.09.2023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Трапезников В.В.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1969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8.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Обучение экскурсоводов по программе фестиваля </a:t>
                      </a: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18.09.2023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29.09.2023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Трапезников В.В., Петрухина О.О.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1969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9.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Замер и пошив </a:t>
                      </a:r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костюмов на экскурсоводов</a:t>
                      </a:r>
                      <a:r>
                        <a:rPr lang="ru-RU" sz="1400" b="1" baseline="0" dirty="0">
                          <a:latin typeface="Book Antiqua" panose="02040602050305030304" pitchFamily="18" charset="0"/>
                        </a:rPr>
                        <a:t> 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10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18.09.2023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29.09.2023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>
                          <a:latin typeface="Book Antiqua" panose="02040602050305030304" pitchFamily="18" charset="0"/>
                        </a:rPr>
                        <a:t>Масалитина</a:t>
                      </a:r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 Д.А.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9425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10.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Подготовка мягкого инвентаря и </a:t>
                      </a:r>
                      <a:r>
                        <a:rPr lang="ru-RU" sz="1400" b="1" dirty="0" err="1">
                          <a:latin typeface="Book Antiqua" panose="02040602050305030304" pitchFamily="18" charset="0"/>
                        </a:rPr>
                        <a:t>брендированной</a:t>
                      </a:r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 продукции </a:t>
                      </a: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7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18.09.2023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26.09.2023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>
                          <a:latin typeface="Book Antiqua" panose="02040602050305030304" pitchFamily="18" charset="0"/>
                        </a:rPr>
                        <a:t>Свинцова</a:t>
                      </a:r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 Е.И., </a:t>
                      </a:r>
                    </a:p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Петрухина О.О.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21175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11.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Доставка и аренда шатров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7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18.09.2023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25.09.2023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Баринов К.С., Ершов Е.Г.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</a:tr>
              <a:tr h="31969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12.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Закупка</a:t>
                      </a:r>
                      <a:r>
                        <a:rPr lang="ru-RU" sz="1400" b="1" baseline="0" dirty="0">
                          <a:latin typeface="Book Antiqua" panose="02040602050305030304" pitchFamily="18" charset="0"/>
                        </a:rPr>
                        <a:t> столов и стульев для </a:t>
                      </a:r>
                      <a:r>
                        <a:rPr lang="ru-RU" sz="1400" b="1" baseline="0" dirty="0" err="1">
                          <a:latin typeface="Book Antiqua" panose="02040602050305030304" pitchFamily="18" charset="0"/>
                        </a:rPr>
                        <a:t>фуд</a:t>
                      </a:r>
                      <a:r>
                        <a:rPr lang="ru-RU" sz="1400" b="1" baseline="0" dirty="0">
                          <a:latin typeface="Book Antiqua" panose="02040602050305030304" pitchFamily="18" charset="0"/>
                        </a:rPr>
                        <a:t>-корта 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5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18.09.2023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21.09.2023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>
                          <a:latin typeface="Book Antiqua" panose="02040602050305030304" pitchFamily="18" charset="0"/>
                        </a:rPr>
                        <a:t>Масалитина</a:t>
                      </a:r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 Д.А., Петрухина</a:t>
                      </a:r>
                      <a:r>
                        <a:rPr lang="ru-RU" sz="1400" b="1" baseline="0" dirty="0" smtClean="0">
                          <a:latin typeface="Book Antiqua" panose="02040602050305030304" pitchFamily="18" charset="0"/>
                        </a:rPr>
                        <a:t> О.О.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40553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13.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latin typeface="Book Antiqua" panose="02040602050305030304" pitchFamily="18" charset="0"/>
                          <a:cs typeface="Times New Roman" panose="02020603050405020304" pitchFamily="18" charset="0"/>
                        </a:rPr>
                        <a:t>Подготовка площадки проведения фестиваля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29.09.2023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29.09.2023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Трапезников В.В., Ершов Е.Г.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</a:tr>
              <a:tr h="20535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14.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Проведение пробной экскурсии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30.09.2023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30.09.2023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Трапезников В.В.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</a:tr>
              <a:tr h="20535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15.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Проведение фестиваля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1.10.2023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1.10.2023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Вся команда и кураторы.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</a:tr>
              <a:tr h="21333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16.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Book Antiqua" panose="02040602050305030304" pitchFamily="18" charset="0"/>
                        </a:rPr>
                        <a:t>Демонтаж площадки фестиваля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1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2.10.2023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2.10.2023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 Antiqua" panose="02040602050305030304" pitchFamily="18" charset="0"/>
                        </a:rPr>
                        <a:t>Трапезников В.В., Ершов Е.Г.</a:t>
                      </a:r>
                      <a:endParaRPr lang="ru-RU" sz="1400" b="1" dirty="0">
                        <a:latin typeface="Book Antiqua" panose="02040602050305030304" pitchFamily="18" charset="0"/>
                      </a:endParaRPr>
                    </a:p>
                  </a:txBody>
                  <a:tcPr marL="91439" marR="91439" marT="45735" marB="4573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Объект 2"/>
          <p:cNvSpPr>
            <a:spLocks noGrp="1"/>
          </p:cNvSpPr>
          <p:nvPr>
            <p:ph idx="1"/>
          </p:nvPr>
        </p:nvSpPr>
        <p:spPr>
          <a:xfrm>
            <a:off x="1953242" y="1276937"/>
            <a:ext cx="4291148" cy="24100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latin typeface="Book Antiqua" panose="02040602050305030304" pitchFamily="18" charset="0"/>
              </a:rPr>
              <a:t>ТРАПЕЗНИКОВ </a:t>
            </a:r>
          </a:p>
          <a:p>
            <a:pPr marL="0" indent="0" algn="ctr">
              <a:buNone/>
            </a:pPr>
            <a:r>
              <a:rPr lang="ru-RU" sz="2400" b="1" dirty="0">
                <a:latin typeface="Book Antiqua" panose="02040602050305030304" pitchFamily="18" charset="0"/>
              </a:rPr>
              <a:t>ВЛАДИМИР</a:t>
            </a:r>
          </a:p>
          <a:p>
            <a:pPr marL="0" indent="0" algn="ctr">
              <a:buNone/>
            </a:pPr>
            <a:endParaRPr lang="ru-RU" sz="2400" b="1" dirty="0">
              <a:latin typeface="Book Antiqua" panose="02040602050305030304" pitchFamily="18" charset="0"/>
            </a:endParaRPr>
          </a:p>
          <a:p>
            <a:pPr marL="0" indent="0" algn="ctr">
              <a:buNone/>
            </a:pPr>
            <a:r>
              <a:rPr lang="ru-RU" sz="2200" b="1" dirty="0">
                <a:latin typeface="Book Antiqua" panose="02040602050305030304" pitchFamily="18" charset="0"/>
              </a:rPr>
              <a:t>Руководитель</a:t>
            </a:r>
          </a:p>
          <a:p>
            <a:pPr marL="0" indent="0" algn="ctr">
              <a:buNone/>
            </a:pPr>
            <a:r>
              <a:rPr lang="ru-RU" sz="2200" b="1" dirty="0">
                <a:latin typeface="Book Antiqua" panose="02040602050305030304" pitchFamily="18" charset="0"/>
              </a:rPr>
              <a:t>проекта</a:t>
            </a:r>
          </a:p>
          <a:p>
            <a:pPr marL="0" indent="0" algn="ctr">
              <a:buNone/>
            </a:pPr>
            <a:endParaRPr lang="ru-RU" sz="2400" b="1" dirty="0">
              <a:latin typeface="Book Antiqua" panose="02040602050305030304" pitchFamily="18" charset="0"/>
            </a:endParaRPr>
          </a:p>
          <a:p>
            <a:pPr marL="0" indent="0" algn="ctr">
              <a:buNone/>
            </a:pPr>
            <a:endParaRPr lang="ru-RU" sz="2400" dirty="0"/>
          </a:p>
        </p:txBody>
      </p:sp>
      <p:sp>
        <p:nvSpPr>
          <p:cNvPr id="1048587" name="TextBox 2"/>
          <p:cNvSpPr txBox="1">
            <a:spLocks noChangeArrowheads="1"/>
          </p:cNvSpPr>
          <p:nvPr/>
        </p:nvSpPr>
        <p:spPr bwMode="auto">
          <a:xfrm>
            <a:off x="1272324" y="311475"/>
            <a:ext cx="962923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600" b="1" dirty="0">
                <a:latin typeface="Book Antiqua" panose="02040602050305030304" pitchFamily="18" charset="0"/>
              </a:rPr>
              <a:t>ПРОЕКТ ПОДГОТОВИЛИ</a:t>
            </a:r>
          </a:p>
        </p:txBody>
      </p:sp>
      <p:pic>
        <p:nvPicPr>
          <p:cNvPr id="2097152" name="Рисунок 6"/>
          <p:cNvPicPr>
            <a:picLocks noChangeAspect="1"/>
          </p:cNvPicPr>
          <p:nvPr/>
        </p:nvPicPr>
        <p:blipFill rotWithShape="1">
          <a:blip r:embed="rId2" cstate="hqprint"/>
          <a:srcRect t="4986" b="9213"/>
          <a:stretch>
            <a:fillRect/>
          </a:stretch>
        </p:blipFill>
        <p:spPr>
          <a:xfrm>
            <a:off x="434669" y="3946362"/>
            <a:ext cx="2055867" cy="2646948"/>
          </a:xfrm>
          <a:prstGeom prst="rect">
            <a:avLst/>
          </a:prstGeom>
        </p:spPr>
      </p:pic>
      <p:pic>
        <p:nvPicPr>
          <p:cNvPr id="2097153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69" y="1162349"/>
            <a:ext cx="2055867" cy="2462757"/>
          </a:xfrm>
          <a:prstGeom prst="rect">
            <a:avLst/>
          </a:prstGeom>
        </p:spPr>
      </p:pic>
      <p:pic>
        <p:nvPicPr>
          <p:cNvPr id="2097154" name="Рисунок 11"/>
          <p:cNvPicPr>
            <a:picLocks noChangeAspect="1"/>
          </p:cNvPicPr>
          <p:nvPr/>
        </p:nvPicPr>
        <p:blipFill rotWithShape="1">
          <a:blip r:embed="rId4" cstate="hqprint"/>
          <a:srcRect l="10324" t="11667" r="12807" b="13229"/>
          <a:stretch>
            <a:fillRect/>
          </a:stretch>
        </p:blipFill>
        <p:spPr>
          <a:xfrm>
            <a:off x="6022084" y="1162349"/>
            <a:ext cx="2164631" cy="2540742"/>
          </a:xfrm>
          <a:prstGeom prst="rect">
            <a:avLst/>
          </a:prstGeom>
        </p:spPr>
      </p:pic>
      <p:pic>
        <p:nvPicPr>
          <p:cNvPr id="2097155" name="Рисунок 13"/>
          <p:cNvPicPr>
            <a:picLocks noChangeAspect="1"/>
          </p:cNvPicPr>
          <p:nvPr/>
        </p:nvPicPr>
        <p:blipFill rotWithShape="1">
          <a:blip r:embed="rId5" cstate="hqprint"/>
          <a:srcRect l="6738" t="8743" r="4777" b="13281"/>
          <a:stretch>
            <a:fillRect/>
          </a:stretch>
        </p:blipFill>
        <p:spPr>
          <a:xfrm>
            <a:off x="6022083" y="3955762"/>
            <a:ext cx="2212760" cy="2638891"/>
          </a:xfrm>
          <a:prstGeom prst="rect">
            <a:avLst/>
          </a:prstGeom>
        </p:spPr>
      </p:pic>
      <p:sp>
        <p:nvSpPr>
          <p:cNvPr id="1048588" name="Объект 2"/>
          <p:cNvSpPr txBox="1"/>
          <p:nvPr/>
        </p:nvSpPr>
        <p:spPr>
          <a:xfrm>
            <a:off x="7876802" y="1264905"/>
            <a:ext cx="4291148" cy="2410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i="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СВИНЦОВА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i="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ЕЛИЗАВЕТА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sz="2400" b="1" i="0" dirty="0">
              <a:solidFill>
                <a:srgbClr val="000000"/>
              </a:solidFill>
              <a:effectLst/>
              <a:latin typeface="Book Antiqua" panose="0204060205030503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200" b="1" dirty="0">
                <a:solidFill>
                  <a:srgbClr val="000000"/>
                </a:solidFill>
                <a:latin typeface="Book Antiqua" panose="02040602050305030304" pitchFamily="18" charset="0"/>
              </a:rPr>
              <a:t>К</a:t>
            </a:r>
            <a:r>
              <a:rPr lang="ru-RU" sz="2200" b="1" i="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оординатор</a:t>
            </a:r>
            <a:endParaRPr lang="ru-RU" sz="2200" b="1" dirty="0">
              <a:latin typeface="Book Antiqua" panose="0204060205030503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ru-RU" sz="2400" b="1" dirty="0">
              <a:latin typeface="Book Antiqua" panose="0204060205030503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ru-RU" sz="2400" b="1" dirty="0">
              <a:latin typeface="Book Antiqua" panose="0204060205030503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ru-RU" sz="2400" b="1" dirty="0">
              <a:latin typeface="Book Antiqua" panose="02040602050305030304" pitchFamily="18" charset="0"/>
            </a:endParaRPr>
          </a:p>
        </p:txBody>
      </p:sp>
      <p:sp>
        <p:nvSpPr>
          <p:cNvPr id="1048589" name="Объект 2"/>
          <p:cNvSpPr txBox="1"/>
          <p:nvPr/>
        </p:nvSpPr>
        <p:spPr>
          <a:xfrm>
            <a:off x="1953242" y="4040186"/>
            <a:ext cx="4291148" cy="24100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>
                <a:latin typeface="Book Antiqua" panose="02040602050305030304" pitchFamily="18" charset="0"/>
              </a:rPr>
              <a:t/>
            </a:r>
            <a:br>
              <a:rPr lang="ru-RU" sz="2400" b="1" dirty="0">
                <a:latin typeface="Book Antiqua" panose="02040602050305030304" pitchFamily="18" charset="0"/>
              </a:rPr>
            </a:br>
            <a:r>
              <a:rPr lang="ru-RU" sz="2400" b="1" i="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МАСАЛИТИНА</a:t>
            </a:r>
            <a:endParaRPr lang="ru-RU" sz="2400" b="1" dirty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i="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ДАРЬЯ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sz="2200" b="1" i="0" dirty="0">
              <a:solidFill>
                <a:srgbClr val="000000"/>
              </a:solidFill>
              <a:effectLst/>
              <a:latin typeface="Book Antiqua" panose="0204060205030503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200" b="1" i="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Технический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200" b="1" i="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специалист</a:t>
            </a:r>
            <a:endParaRPr lang="ru-RU" sz="2200" b="1" dirty="0">
              <a:latin typeface="Book Antiqua" panose="02040602050305030304" pitchFamily="18" charset="0"/>
            </a:endParaRPr>
          </a:p>
        </p:txBody>
      </p:sp>
      <p:sp>
        <p:nvSpPr>
          <p:cNvPr id="1048590" name="Объект 2"/>
          <p:cNvSpPr txBox="1"/>
          <p:nvPr/>
        </p:nvSpPr>
        <p:spPr>
          <a:xfrm>
            <a:off x="7957010" y="4292856"/>
            <a:ext cx="4291148" cy="2410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i="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БАРИНОВ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i="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КОНСТАНТИН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sz="2400" b="1" dirty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200" b="1" dirty="0">
                <a:solidFill>
                  <a:srgbClr val="000000"/>
                </a:solidFill>
                <a:latin typeface="Book Antiqua" panose="02040602050305030304" pitchFamily="18" charset="0"/>
              </a:rPr>
              <a:t>Исполнитель</a:t>
            </a:r>
            <a:endParaRPr lang="ru-RU" sz="2200" b="1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544" y="1489561"/>
            <a:ext cx="8219455" cy="5477496"/>
          </a:xfrm>
          <a:prstGeom prst="rect">
            <a:avLst/>
          </a:prstGeom>
        </p:spPr>
      </p:pic>
      <p:sp>
        <p:nvSpPr>
          <p:cNvPr id="1048601" name="Заголовок 1"/>
          <p:cNvSpPr>
            <a:spLocks noGrp="1"/>
          </p:cNvSpPr>
          <p:nvPr>
            <p:ph type="title"/>
          </p:nvPr>
        </p:nvSpPr>
        <p:spPr>
          <a:xfrm>
            <a:off x="402671" y="306402"/>
            <a:ext cx="11425805" cy="633165"/>
          </a:xfrm>
        </p:spPr>
        <p:txBody>
          <a:bodyPr>
            <a:noAutofit/>
          </a:bodyPr>
          <a:lstStyle/>
          <a:p>
            <a:pPr algn="ctr"/>
            <a:r>
              <a:rPr lang="ru-RU" sz="3000" b="1" i="0" dirty="0">
                <a:effectLst/>
                <a:latin typeface="Book Antiqua" panose="02040602050305030304" pitchFamily="18" charset="0"/>
              </a:rPr>
              <a:t>«Народ, не знающий своего прошлого, не имеет будущего»</a:t>
            </a:r>
            <a:endParaRPr lang="ru-RU" sz="3000" b="1" dirty="0">
              <a:latin typeface="Book Antiqua" panose="02040602050305030304" pitchFamily="18" charset="0"/>
            </a:endParaRPr>
          </a:p>
        </p:txBody>
      </p:sp>
      <p:sp>
        <p:nvSpPr>
          <p:cNvPr id="1048602" name="Объект 2"/>
          <p:cNvSpPr>
            <a:spLocks noGrp="1"/>
          </p:cNvSpPr>
          <p:nvPr>
            <p:ph idx="1"/>
          </p:nvPr>
        </p:nvSpPr>
        <p:spPr>
          <a:xfrm>
            <a:off x="148903" y="1429672"/>
            <a:ext cx="7517235" cy="1701502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06000"/>
              </a:lnSpc>
              <a:spcAft>
                <a:spcPts val="800"/>
              </a:spcAft>
              <a:buNone/>
            </a:pPr>
            <a:r>
              <a:rPr lang="ru-RU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память и преемственность поколений — сохранение в памяти текущих поколений значимых исторических событий и ключевых основ традиционной культуры.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03" name="TextBox 5"/>
          <p:cNvSpPr txBox="1"/>
          <p:nvPr/>
        </p:nvSpPr>
        <p:spPr>
          <a:xfrm>
            <a:off x="5656227" y="856396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0" i="0" dirty="0">
                <a:solidFill>
                  <a:srgbClr val="2C2D2E"/>
                </a:solidFill>
                <a:effectLst/>
                <a:latin typeface="times new roman" panose="02020603050405020304" pitchFamily="18" charset="0"/>
              </a:rPr>
              <a:t>Михаил Васильевич Ломоносов</a:t>
            </a:r>
            <a:endParaRPr lang="ru-RU" dirty="0"/>
          </a:p>
        </p:txBody>
      </p:sp>
      <p:sp>
        <p:nvSpPr>
          <p:cNvPr id="1048604" name="TextBox 9"/>
          <p:cNvSpPr txBox="1"/>
          <p:nvPr/>
        </p:nvSpPr>
        <p:spPr>
          <a:xfrm>
            <a:off x="203432" y="2832711"/>
            <a:ext cx="45223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передачи памяти является ключевым элементом современной </a:t>
            </a:r>
            <a:r>
              <a:rPr lang="ru-RU" sz="24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цивилизации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05" name="TextBox 11"/>
          <p:cNvSpPr txBox="1"/>
          <p:nvPr/>
        </p:nvSpPr>
        <p:spPr>
          <a:xfrm>
            <a:off x="148904" y="4650531"/>
            <a:ext cx="463142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</a:rPr>
              <a:t>У</a:t>
            </a:r>
            <a:r>
              <a:rPr lang="ru-RU" sz="2000" b="1" i="0" dirty="0">
                <a:effectLst/>
                <a:latin typeface="times new roman" panose="02020603050405020304" pitchFamily="18" charset="0"/>
              </a:rPr>
              <a:t>никальный интерактивный проект: </a:t>
            </a:r>
            <a:endParaRPr lang="en-US" sz="2000" b="1" i="0" dirty="0">
              <a:effectLst/>
              <a:latin typeface="times new roman" panose="02020603050405020304" pitchFamily="18" charset="0"/>
            </a:endParaRPr>
          </a:p>
          <a:p>
            <a:pPr algn="ctr"/>
            <a:r>
              <a:rPr lang="ru-RU" sz="2000" b="1" i="0" dirty="0">
                <a:effectLst/>
                <a:latin typeface="times new roman" panose="02020603050405020304" pitchFamily="18" charset="0"/>
              </a:rPr>
              <a:t>Историко-патриотический фестиваль </a:t>
            </a:r>
            <a:r>
              <a:rPr lang="ru-RU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«Лента времени»  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Объект 2"/>
          <p:cNvSpPr>
            <a:spLocks noGrp="1"/>
          </p:cNvSpPr>
          <p:nvPr>
            <p:ph idx="1"/>
          </p:nvPr>
        </p:nvSpPr>
        <p:spPr>
          <a:xfrm>
            <a:off x="490888" y="395053"/>
            <a:ext cx="1142786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Мы все знаем, что если нет проблемы, то нет решения.</a:t>
            </a:r>
          </a:p>
          <a:p>
            <a:pPr marL="0" indent="0" algn="ctr">
              <a:buNone/>
            </a:pPr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>
                <a:latin typeface="Book Antiqua" panose="02040602050305030304" pitchFamily="18" charset="0"/>
                <a:ea typeface="Calibri" panose="020F0502020204030204" pitchFamily="34" charset="0"/>
              </a:rPr>
              <a:t>ПРОБЛЕМА №1 </a:t>
            </a:r>
            <a:r>
              <a:rPr lang="ru-RU" b="1" i="1" dirty="0">
                <a:latin typeface="Book Antiqua" panose="02040602050305030304" pitchFamily="18" charset="0"/>
                <a:ea typeface="Calibri" panose="020F0502020204030204" pitchFamily="34" charset="0"/>
              </a:rPr>
              <a:t>- </a:t>
            </a:r>
            <a:r>
              <a:rPr lang="ru-RU" b="1" i="1" dirty="0"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низкий уровень </a:t>
            </a:r>
            <a:r>
              <a:rPr lang="ru-RU" b="1" i="1" dirty="0" smtClean="0"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осведомленности</a:t>
            </a:r>
            <a:r>
              <a:rPr lang="ru-RU" b="1" i="1" dirty="0" smtClean="0">
                <a:latin typeface="Book Antiqua" panose="02040602050305030304" pitchFamily="18" charset="0"/>
                <a:ea typeface="Calibri" panose="020F0502020204030204" pitchFamily="34" charset="0"/>
              </a:rPr>
              <a:t> молодёжи в возрасте от 14 до 35 лет  </a:t>
            </a:r>
            <a:r>
              <a:rPr lang="ru-RU" b="1" i="1" dirty="0" smtClean="0"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об </a:t>
            </a:r>
            <a:r>
              <a:rPr lang="ru-RU" b="1" i="1" dirty="0"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истории своего региона.</a:t>
            </a:r>
            <a:endParaRPr lang="ru-RU" b="1" i="1" dirty="0">
              <a:latin typeface="Book Antiqua" panose="02040602050305030304" pitchFamily="18" charset="0"/>
            </a:endParaRPr>
          </a:p>
        </p:txBody>
      </p:sp>
      <p:sp>
        <p:nvSpPr>
          <p:cNvPr id="1048607" name="Объект 2"/>
          <p:cNvSpPr txBox="1"/>
          <p:nvPr/>
        </p:nvSpPr>
        <p:spPr>
          <a:xfrm>
            <a:off x="585148" y="5853962"/>
            <a:ext cx="11021704" cy="755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опросе приняли участие 200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194307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5912630"/>
              </p:ext>
            </p:extLst>
          </p:nvPr>
        </p:nvGraphicFramePr>
        <p:xfrm>
          <a:off x="0" y="2426233"/>
          <a:ext cx="2887734" cy="3589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194308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5072621"/>
              </p:ext>
            </p:extLst>
          </p:nvPr>
        </p:nvGraphicFramePr>
        <p:xfrm>
          <a:off x="4120210" y="2533709"/>
          <a:ext cx="2718315" cy="3374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194309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1185098"/>
              </p:ext>
            </p:extLst>
          </p:nvPr>
        </p:nvGraphicFramePr>
        <p:xfrm>
          <a:off x="8371839" y="2003696"/>
          <a:ext cx="2805439" cy="3711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48608" name="Прямоугольник 17"/>
          <p:cNvSpPr/>
          <p:nvPr/>
        </p:nvSpPr>
        <p:spPr>
          <a:xfrm>
            <a:off x="2552621" y="3004339"/>
            <a:ext cx="160930" cy="14113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8609" name="Прямоугольник 18"/>
          <p:cNvSpPr/>
          <p:nvPr/>
        </p:nvSpPr>
        <p:spPr>
          <a:xfrm>
            <a:off x="2533519" y="4150184"/>
            <a:ext cx="160930" cy="14113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8610" name="Объект 2"/>
          <p:cNvSpPr txBox="1"/>
          <p:nvPr/>
        </p:nvSpPr>
        <p:spPr>
          <a:xfrm>
            <a:off x="2454079" y="3337022"/>
            <a:ext cx="2510619" cy="716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Люди в возрасте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latin typeface="Times New Roman" panose="02020603050405020304" pitchFamily="18" charset="0"/>
              </a:rPr>
              <a:t>от 14 до 35 лет</a:t>
            </a:r>
            <a:endParaRPr lang="ru-RU" sz="1800" dirty="0"/>
          </a:p>
        </p:txBody>
      </p:sp>
      <p:sp>
        <p:nvSpPr>
          <p:cNvPr id="1048611" name="TextBox 22"/>
          <p:cNvSpPr txBox="1"/>
          <p:nvPr/>
        </p:nvSpPr>
        <p:spPr>
          <a:xfrm>
            <a:off x="2454079" y="4386584"/>
            <a:ext cx="18697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Люди в возрасте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>
                <a:latin typeface="Times New Roman" panose="02020603050405020304" pitchFamily="18" charset="0"/>
              </a:rPr>
              <a:t>+ 35 лет</a:t>
            </a:r>
            <a:endParaRPr lang="ru-RU" dirty="0"/>
          </a:p>
        </p:txBody>
      </p:sp>
      <p:sp>
        <p:nvSpPr>
          <p:cNvPr id="1048612" name="Прямоугольник 27"/>
          <p:cNvSpPr/>
          <p:nvPr/>
        </p:nvSpPr>
        <p:spPr>
          <a:xfrm>
            <a:off x="6744812" y="3021753"/>
            <a:ext cx="160930" cy="14113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8613" name="Прямоугольник 28"/>
          <p:cNvSpPr/>
          <p:nvPr/>
        </p:nvSpPr>
        <p:spPr>
          <a:xfrm>
            <a:off x="6744812" y="3859289"/>
            <a:ext cx="160930" cy="14113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8614" name="Объект 2"/>
          <p:cNvSpPr txBox="1"/>
          <p:nvPr/>
        </p:nvSpPr>
        <p:spPr>
          <a:xfrm>
            <a:off x="6675742" y="3337022"/>
            <a:ext cx="2510619" cy="716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Не знают</a:t>
            </a:r>
            <a:endParaRPr lang="ru-RU" sz="1800" dirty="0"/>
          </a:p>
        </p:txBody>
      </p:sp>
      <p:sp>
        <p:nvSpPr>
          <p:cNvPr id="1048615" name="TextBox 30"/>
          <p:cNvSpPr txBox="1"/>
          <p:nvPr/>
        </p:nvSpPr>
        <p:spPr>
          <a:xfrm>
            <a:off x="6580867" y="4053777"/>
            <a:ext cx="1869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Хорошо знают</a:t>
            </a:r>
            <a:endParaRPr lang="ru-RU" dirty="0"/>
          </a:p>
        </p:txBody>
      </p:sp>
      <p:sp>
        <p:nvSpPr>
          <p:cNvPr id="1048616" name="Прямоугольник 31"/>
          <p:cNvSpPr/>
          <p:nvPr/>
        </p:nvSpPr>
        <p:spPr>
          <a:xfrm>
            <a:off x="6747355" y="4504073"/>
            <a:ext cx="160930" cy="14113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8617" name="TextBox 32"/>
          <p:cNvSpPr txBox="1"/>
          <p:nvPr/>
        </p:nvSpPr>
        <p:spPr>
          <a:xfrm>
            <a:off x="6593337" y="4645209"/>
            <a:ext cx="18697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Знают ключевые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>
                <a:latin typeface="Times New Roman" panose="02020603050405020304" pitchFamily="18" charset="0"/>
              </a:rPr>
              <a:t>даты</a:t>
            </a:r>
            <a:endParaRPr lang="ru-RU" dirty="0"/>
          </a:p>
        </p:txBody>
      </p:sp>
      <p:sp>
        <p:nvSpPr>
          <p:cNvPr id="1048618" name="Прямоугольник 33"/>
          <p:cNvSpPr/>
          <p:nvPr/>
        </p:nvSpPr>
        <p:spPr>
          <a:xfrm>
            <a:off x="10991436" y="3100458"/>
            <a:ext cx="160930" cy="14113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8619" name="Прямоугольник 34"/>
          <p:cNvSpPr/>
          <p:nvPr/>
        </p:nvSpPr>
        <p:spPr>
          <a:xfrm>
            <a:off x="10952164" y="3859289"/>
            <a:ext cx="160930" cy="14113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8620" name="Объект 2"/>
          <p:cNvSpPr txBox="1"/>
          <p:nvPr/>
        </p:nvSpPr>
        <p:spPr>
          <a:xfrm>
            <a:off x="10876658" y="3337022"/>
            <a:ext cx="1074666" cy="687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 smtClean="0">
                <a:latin typeface="Times New Roman" panose="02020603050405020304" pitchFamily="18" charset="0"/>
              </a:rPr>
              <a:t>Часто</a:t>
            </a:r>
            <a:endParaRPr lang="ru-RU" sz="1800" dirty="0"/>
          </a:p>
        </p:txBody>
      </p:sp>
      <p:sp>
        <p:nvSpPr>
          <p:cNvPr id="1048621" name="TextBox 36"/>
          <p:cNvSpPr txBox="1"/>
          <p:nvPr/>
        </p:nvSpPr>
        <p:spPr>
          <a:xfrm>
            <a:off x="10876658" y="4223197"/>
            <a:ext cx="931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>
                <a:latin typeface="Times New Roman" panose="02020603050405020304" pitchFamily="18" charset="0"/>
              </a:rPr>
              <a:t>Иногда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97067" y="1828411"/>
            <a:ext cx="3633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Возрастная категория опрошенных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31019" y="1804347"/>
            <a:ext cx="4942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осведомлённости опрошенных об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истории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Белгородской области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90182" y="1804347"/>
            <a:ext cx="4169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посещаемости опрошенных историко-патриотических мероприятий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724" y="4709749"/>
            <a:ext cx="158750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876658" y="4968374"/>
            <a:ext cx="1074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Редко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Рисунок 2"/>
          <p:cNvPicPr>
            <a:picLocks noChangeAspect="1"/>
          </p:cNvPicPr>
          <p:nvPr/>
        </p:nvPicPr>
        <p:blipFill rotWithShape="1">
          <a:blip r:embed="rId2"/>
          <a:srcRect t="47935"/>
          <a:stretch>
            <a:fillRect/>
          </a:stretch>
        </p:blipFill>
        <p:spPr>
          <a:xfrm>
            <a:off x="0" y="2627697"/>
            <a:ext cx="12192000" cy="4230303"/>
          </a:xfrm>
          <a:prstGeom prst="rect">
            <a:avLst/>
          </a:prstGeom>
        </p:spPr>
      </p:pic>
      <p:sp>
        <p:nvSpPr>
          <p:cNvPr id="1048623" name="Заголовок 1"/>
          <p:cNvSpPr txBox="1"/>
          <p:nvPr/>
        </p:nvSpPr>
        <p:spPr>
          <a:xfrm>
            <a:off x="-26235" y="0"/>
            <a:ext cx="6310372" cy="2403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ru-RU" sz="2600" b="1" dirty="0">
                <a:latin typeface="Book Antiqua" panose="02040602050305030304" pitchFamily="18" charset="0"/>
                <a:ea typeface="Calibri" panose="020F0502020204030204" pitchFamily="34" charset="0"/>
              </a:rPr>
              <a:t>ПРОБЛЕМА №2 </a:t>
            </a:r>
            <a:r>
              <a:rPr lang="ru-RU" sz="2600" b="1" i="1" dirty="0">
                <a:latin typeface="Book Antiqua" panose="02040602050305030304" pitchFamily="18" charset="0"/>
                <a:ea typeface="Calibri" panose="020F0502020204030204" pitchFamily="34" charset="0"/>
              </a:rPr>
              <a:t>– отсутствие историко-патриотических </a:t>
            </a:r>
            <a:r>
              <a:rPr lang="ru-RU" sz="2600" b="1" i="1" dirty="0" smtClean="0">
                <a:latin typeface="Book Antiqua" panose="02040602050305030304" pitchFamily="18" charset="0"/>
                <a:ea typeface="Calibri" panose="020F0502020204030204" pitchFamily="34" charset="0"/>
              </a:rPr>
              <a:t>фестивалей, охватывающих все ключевые периоды Белгородского региона.</a:t>
            </a:r>
            <a:endParaRPr lang="ru-RU" sz="2600" b="1" i="1" dirty="0">
              <a:latin typeface="Book Antiqua" panose="02040602050305030304" pitchFamily="18" charset="0"/>
            </a:endParaRPr>
          </a:p>
        </p:txBody>
      </p:sp>
      <p:graphicFrame>
        <p:nvGraphicFramePr>
          <p:cNvPr id="4194310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9889670"/>
              </p:ext>
            </p:extLst>
          </p:nvPr>
        </p:nvGraphicFramePr>
        <p:xfrm>
          <a:off x="5791477" y="-250542"/>
          <a:ext cx="2805612" cy="3569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48624" name="Прямоугольник 11"/>
          <p:cNvSpPr/>
          <p:nvPr/>
        </p:nvSpPr>
        <p:spPr>
          <a:xfrm>
            <a:off x="8751702" y="1466216"/>
            <a:ext cx="160930" cy="14113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8625" name="Прямоугольник 12"/>
          <p:cNvSpPr/>
          <p:nvPr/>
        </p:nvSpPr>
        <p:spPr>
          <a:xfrm>
            <a:off x="8743820" y="308733"/>
            <a:ext cx="160930" cy="14113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8626" name="Объект 2"/>
          <p:cNvSpPr txBox="1"/>
          <p:nvPr/>
        </p:nvSpPr>
        <p:spPr>
          <a:xfrm>
            <a:off x="8368989" y="1686968"/>
            <a:ext cx="3843658" cy="716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Люди, заинтересованные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в проведении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историко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– патриотического фестиваля</a:t>
            </a:r>
            <a:endParaRPr lang="ru-RU" sz="1600" dirty="0"/>
          </a:p>
        </p:txBody>
      </p:sp>
      <p:sp>
        <p:nvSpPr>
          <p:cNvPr id="1048627" name="TextBox 14"/>
          <p:cNvSpPr txBox="1"/>
          <p:nvPr/>
        </p:nvSpPr>
        <p:spPr>
          <a:xfrm>
            <a:off x="8368989" y="636533"/>
            <a:ext cx="37775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Люди, не заинтересованные в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проведении </a:t>
            </a:r>
            <a:r>
              <a:rPr lang="ru-RU" sz="1600" dirty="0" err="1" smtClean="0">
                <a:latin typeface="Times New Roman" panose="02020603050405020304" pitchFamily="18" charset="0"/>
              </a:rPr>
              <a:t>историко</a:t>
            </a:r>
            <a:r>
              <a:rPr lang="ru-RU" sz="1600" dirty="0" smtClean="0">
                <a:latin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</a:rPr>
              <a:t>– патриотического фестиваля</a:t>
            </a:r>
            <a:endParaRPr lang="ru-RU" sz="1600" dirty="0"/>
          </a:p>
        </p:txBody>
      </p:sp>
      <p:sp>
        <p:nvSpPr>
          <p:cNvPr id="1048628" name="Заголовок 1"/>
          <p:cNvSpPr txBox="1"/>
          <p:nvPr/>
        </p:nvSpPr>
        <p:spPr>
          <a:xfrm>
            <a:off x="3039669" y="2869917"/>
            <a:ext cx="5092337" cy="965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СИТУАЦИЯ «КАК ЕСТЬ»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1048629" name="TextBox 9"/>
          <p:cNvSpPr txBox="1">
            <a:spLocks noChangeArrowheads="1"/>
          </p:cNvSpPr>
          <p:nvPr/>
        </p:nvSpPr>
        <p:spPr bwMode="auto">
          <a:xfrm>
            <a:off x="-26235" y="3214501"/>
            <a:ext cx="245747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Book Antiqua" panose="02040602050305030304" pitchFamily="18" charset="0"/>
              </a:rPr>
              <a:t>Белгородская  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Book Antiqua" panose="02040602050305030304" pitchFamily="18" charset="0"/>
              </a:rPr>
              <a:t>засечная черта</a:t>
            </a:r>
          </a:p>
        </p:txBody>
      </p:sp>
      <p:sp>
        <p:nvSpPr>
          <p:cNvPr id="1048630" name="TextBox 10"/>
          <p:cNvSpPr txBox="1">
            <a:spLocks noChangeArrowheads="1"/>
          </p:cNvSpPr>
          <p:nvPr/>
        </p:nvSpPr>
        <p:spPr bwMode="auto">
          <a:xfrm>
            <a:off x="8912632" y="3352704"/>
            <a:ext cx="291813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Book Antiqua" panose="02040602050305030304" pitchFamily="18" charset="0"/>
              </a:rPr>
              <a:t>Военно-патриотическая реконструкция «Лето 43»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90" y="2182398"/>
            <a:ext cx="12192000" cy="3729160"/>
          </a:xfrm>
          <a:prstGeom prst="rect">
            <a:avLst/>
          </a:prstGeom>
        </p:spPr>
      </p:pic>
      <p:sp>
        <p:nvSpPr>
          <p:cNvPr id="1048631" name="Объект 2"/>
          <p:cNvSpPr>
            <a:spLocks noGrp="1"/>
          </p:cNvSpPr>
          <p:nvPr>
            <p:ph idx="1"/>
          </p:nvPr>
        </p:nvSpPr>
        <p:spPr>
          <a:xfrm>
            <a:off x="-358140" y="911397"/>
            <a:ext cx="12824459" cy="688803"/>
          </a:xfrm>
        </p:spPr>
        <p:txBody>
          <a:bodyPr>
            <a:normAutofit fontScale="92500" lnSpcReduction="20000"/>
          </a:bodyPr>
          <a:lstStyle/>
          <a:p>
            <a:pPr marL="0" indent="457200" algn="ctr"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Уникальность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 объединение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различных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исторических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периодов истории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Белгородчины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4194311" name="Диаграмма 10"/>
          <p:cNvGraphicFramePr>
            <a:graphicFrameLocks/>
          </p:cNvGraphicFramePr>
          <p:nvPr/>
        </p:nvGraphicFramePr>
        <p:xfrm>
          <a:off x="252052" y="3517520"/>
          <a:ext cx="2805612" cy="3569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48632" name="Заголовок 1"/>
          <p:cNvSpPr txBox="1"/>
          <p:nvPr/>
        </p:nvSpPr>
        <p:spPr>
          <a:xfrm>
            <a:off x="3314700" y="32967"/>
            <a:ext cx="5092337" cy="965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C00000"/>
                </a:solidFill>
                <a:latin typeface="Book Antiqua" panose="02040602050305030304" pitchFamily="18" charset="0"/>
              </a:rPr>
              <a:t>СИТУАЦИЯ «КАК БУДЕТ»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1048633" name="TextBox 8"/>
          <p:cNvSpPr txBox="1"/>
          <p:nvPr/>
        </p:nvSpPr>
        <p:spPr>
          <a:xfrm>
            <a:off x="437605" y="1559474"/>
            <a:ext cx="60946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Book Antiqua" panose="02040602050305030304" pitchFamily="18" charset="0"/>
              </a:rPr>
              <a:t>ЛЕНТА ВРЕМЕНИ</a:t>
            </a:r>
            <a:endParaRPr lang="ru-RU" sz="2800" dirty="0"/>
          </a:p>
        </p:txBody>
      </p:sp>
      <p:sp>
        <p:nvSpPr>
          <p:cNvPr id="1048634" name="TextBox 15"/>
          <p:cNvSpPr txBox="1"/>
          <p:nvPr/>
        </p:nvSpPr>
        <p:spPr>
          <a:xfrm>
            <a:off x="473903" y="5267459"/>
            <a:ext cx="15992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000" dirty="0">
                <a:solidFill>
                  <a:schemeClr val="tx1"/>
                </a:solidFill>
                <a:latin typeface="Book Antiqua" panose="02040602050305030304" pitchFamily="18" charset="0"/>
              </a:rPr>
              <a:t>Кочевники</a:t>
            </a:r>
            <a:endParaRPr lang="ru-RU" sz="2000" dirty="0"/>
          </a:p>
        </p:txBody>
      </p:sp>
      <p:sp>
        <p:nvSpPr>
          <p:cNvPr id="1048635" name="TextBox 17"/>
          <p:cNvSpPr txBox="1"/>
          <p:nvPr/>
        </p:nvSpPr>
        <p:spPr>
          <a:xfrm>
            <a:off x="2460674" y="5061485"/>
            <a:ext cx="20275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Book Antiqua" panose="02040602050305030304" pitchFamily="18" charset="0"/>
              </a:rPr>
              <a:t>Белгородская засечная черта</a:t>
            </a:r>
            <a:endParaRPr lang="ru-RU" sz="2000" dirty="0"/>
          </a:p>
        </p:txBody>
      </p:sp>
      <p:sp>
        <p:nvSpPr>
          <p:cNvPr id="1048636" name="TextBox 19"/>
          <p:cNvSpPr txBox="1"/>
          <p:nvPr/>
        </p:nvSpPr>
        <p:spPr>
          <a:xfrm>
            <a:off x="3704414" y="4247033"/>
            <a:ext cx="17581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000" dirty="0">
                <a:solidFill>
                  <a:schemeClr val="tx1"/>
                </a:solidFill>
                <a:latin typeface="Book Antiqua" panose="02040602050305030304" pitchFamily="18" charset="0"/>
              </a:rPr>
              <a:t>Екатерина 2</a:t>
            </a:r>
            <a:endParaRPr lang="ru-RU" sz="2000" dirty="0"/>
          </a:p>
        </p:txBody>
      </p:sp>
      <p:sp>
        <p:nvSpPr>
          <p:cNvPr id="1048637" name="TextBox 27"/>
          <p:cNvSpPr txBox="1"/>
          <p:nvPr/>
        </p:nvSpPr>
        <p:spPr>
          <a:xfrm>
            <a:off x="5031854" y="1713362"/>
            <a:ext cx="22403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000" dirty="0">
                <a:solidFill>
                  <a:schemeClr val="tx1"/>
                </a:solidFill>
                <a:latin typeface="Book Antiqua" panose="02040602050305030304" pitchFamily="18" charset="0"/>
              </a:rPr>
              <a:t>Революция</a:t>
            </a:r>
            <a:endParaRPr lang="ru-RU" sz="2000" dirty="0"/>
          </a:p>
        </p:txBody>
      </p:sp>
      <p:sp>
        <p:nvSpPr>
          <p:cNvPr id="1048638" name="TextBox 29"/>
          <p:cNvSpPr txBox="1"/>
          <p:nvPr/>
        </p:nvSpPr>
        <p:spPr>
          <a:xfrm>
            <a:off x="7755094" y="1713362"/>
            <a:ext cx="22403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Book Antiqua" panose="02040602050305030304" pitchFamily="18" charset="0"/>
              </a:rPr>
              <a:t>ВОВ</a:t>
            </a:r>
            <a:endParaRPr lang="ru-RU" dirty="0"/>
          </a:p>
        </p:txBody>
      </p:sp>
      <p:sp>
        <p:nvSpPr>
          <p:cNvPr id="1048639" name="TextBox 31"/>
          <p:cNvSpPr txBox="1"/>
          <p:nvPr/>
        </p:nvSpPr>
        <p:spPr>
          <a:xfrm>
            <a:off x="10307935" y="2182398"/>
            <a:ext cx="15983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Book Antiqua" panose="02040602050305030304" pitchFamily="18" charset="0"/>
              </a:rPr>
              <a:t>СВО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6B253AE-63DA-7452-6C9B-6C5D6BDE9B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"/>
          <a:stretch/>
        </p:blipFill>
        <p:spPr>
          <a:xfrm>
            <a:off x="0" y="968930"/>
            <a:ext cx="8296712" cy="5889070"/>
          </a:xfrm>
          <a:prstGeom prst="rect">
            <a:avLst/>
          </a:prstGeom>
        </p:spPr>
      </p:pic>
      <p:sp>
        <p:nvSpPr>
          <p:cNvPr id="1048641" name="Объект 2"/>
          <p:cNvSpPr>
            <a:spLocks noGrp="1"/>
          </p:cNvSpPr>
          <p:nvPr>
            <p:ph idx="1"/>
          </p:nvPr>
        </p:nvSpPr>
        <p:spPr>
          <a:xfrm>
            <a:off x="480826" y="880903"/>
            <a:ext cx="5965694" cy="1138313"/>
          </a:xfrm>
        </p:spPr>
        <p:txBody>
          <a:bodyPr>
            <a:noAutofit/>
          </a:bodyPr>
          <a:lstStyle/>
          <a:p>
            <a:pPr marL="0" indent="457200" algn="just">
              <a:buNone/>
            </a:pPr>
            <a:r>
              <a:rPr lang="ru-RU" sz="1800" b="1" dirty="0" smtClean="0">
                <a:latin typeface="Book Antiqua" panose="02040602050305030304" pitchFamily="18" charset="0"/>
              </a:rPr>
              <a:t>Ко 2 октября 2025 года вовлечь 7 тысяч человек молодёжи в возрасте от 14 до 35 лет в фестиваль «Лента времени».</a:t>
            </a:r>
            <a:endParaRPr lang="ru-RU" sz="1800" b="1" dirty="0">
              <a:latin typeface="Book Antiqua" panose="02040602050305030304" pitchFamily="18" charset="0"/>
            </a:endParaRPr>
          </a:p>
        </p:txBody>
      </p:sp>
      <p:sp>
        <p:nvSpPr>
          <p:cNvPr id="1048642" name="Заголовок 1"/>
          <p:cNvSpPr txBox="1"/>
          <p:nvPr/>
        </p:nvSpPr>
        <p:spPr>
          <a:xfrm>
            <a:off x="273483" y="126297"/>
            <a:ext cx="5092337" cy="967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>
                <a:latin typeface="Book Antiqua" panose="02040602050305030304" pitchFamily="18" charset="0"/>
              </a:rPr>
              <a:t>ЦЕЛЬ ПРОЕКТА</a:t>
            </a:r>
            <a:endParaRPr lang="ru-RU" sz="2200" dirty="0"/>
          </a:p>
        </p:txBody>
      </p:sp>
      <p:sp>
        <p:nvSpPr>
          <p:cNvPr id="1048643" name="Объект 2"/>
          <p:cNvSpPr txBox="1"/>
          <p:nvPr/>
        </p:nvSpPr>
        <p:spPr>
          <a:xfrm>
            <a:off x="7307580" y="1093928"/>
            <a:ext cx="4667206" cy="3525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ru-RU" altLang="ru-RU" sz="1800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Увеличение заинтересованности молодёжи в возрасте от 14 до 35 лет к истории </a:t>
            </a:r>
            <a:r>
              <a:rPr lang="ru-RU" altLang="ru-RU" sz="1800" dirty="0" err="1" smtClean="0">
                <a:solidFill>
                  <a:schemeClr val="tx1"/>
                </a:solidFill>
                <a:latin typeface="Book Antiqua" panose="02040602050305030304" pitchFamily="18" charset="0"/>
              </a:rPr>
              <a:t>Белгородчины</a:t>
            </a:r>
            <a:r>
              <a:rPr lang="ru-RU" altLang="ru-RU" sz="1800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 на 7%.</a:t>
            </a:r>
            <a:endParaRPr lang="ru-RU" altLang="ru-RU" sz="1800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ClrTx/>
              <a:buSzTx/>
              <a:buFont typeface="+mj-lt"/>
              <a:buAutoNum type="arabicPeriod"/>
            </a:pPr>
            <a:endParaRPr lang="ru-RU" altLang="ru-RU" sz="1800" dirty="0">
              <a:latin typeface="Book Antiqua" panose="0204060205030503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ru-RU" altLang="ru-RU" sz="1800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Создание и проведение ежегодного историко-патриотического фестиваля</a:t>
            </a:r>
            <a:r>
              <a:rPr lang="ru-RU" altLang="ru-RU" sz="1800" dirty="0">
                <a:latin typeface="Book Antiqua" panose="02040602050305030304" pitchFamily="18" charset="0"/>
              </a:rPr>
              <a:t> </a:t>
            </a:r>
            <a:r>
              <a:rPr lang="ru-RU" altLang="ru-RU" sz="1800" dirty="0" smtClean="0">
                <a:latin typeface="Book Antiqua" panose="02040602050305030304" pitchFamily="18" charset="0"/>
              </a:rPr>
              <a:t> «Лента времени»</a:t>
            </a:r>
            <a:r>
              <a:rPr lang="ru-RU" altLang="ru-RU" sz="1800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.</a:t>
            </a:r>
            <a:endParaRPr lang="ru-RU" altLang="ru-RU" sz="1800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ClrTx/>
              <a:buSzTx/>
              <a:buFont typeface="+mj-lt"/>
              <a:buAutoNum type="arabicPeriod"/>
            </a:pPr>
            <a:endParaRPr lang="ru-RU" altLang="ru-RU" sz="1800" dirty="0">
              <a:latin typeface="Book Antiqua" panose="0204060205030503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ru-RU" altLang="ru-RU" sz="1800" dirty="0">
                <a:solidFill>
                  <a:schemeClr val="tx1"/>
                </a:solidFill>
                <a:latin typeface="Book Antiqua" panose="02040602050305030304" pitchFamily="18" charset="0"/>
              </a:rPr>
              <a:t>Привлечение </a:t>
            </a:r>
            <a:r>
              <a:rPr lang="ru-RU" altLang="ru-RU" sz="1800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молодежи в возрасте от 14 до 35 лет  </a:t>
            </a:r>
            <a:r>
              <a:rPr lang="ru-RU" altLang="ru-RU" sz="1800" dirty="0">
                <a:solidFill>
                  <a:schemeClr val="tx1"/>
                </a:solidFill>
                <a:latin typeface="Book Antiqua" panose="02040602050305030304" pitchFamily="18" charset="0"/>
              </a:rPr>
              <a:t>к участию в фестивале.</a:t>
            </a:r>
          </a:p>
        </p:txBody>
      </p:sp>
      <p:sp>
        <p:nvSpPr>
          <p:cNvPr id="1048644" name="Заголовок 1"/>
          <p:cNvSpPr txBox="1"/>
          <p:nvPr/>
        </p:nvSpPr>
        <p:spPr>
          <a:xfrm>
            <a:off x="6753111" y="255918"/>
            <a:ext cx="5092337" cy="967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>
                <a:latin typeface="Book Antiqua" panose="02040602050305030304" pitchFamily="18" charset="0"/>
              </a:rPr>
              <a:t>ЗАДАЧИ ПРОЕКТА</a:t>
            </a:r>
            <a:endParaRPr lang="ru-RU" sz="2200" dirty="0"/>
          </a:p>
        </p:txBody>
      </p:sp>
      <p:sp>
        <p:nvSpPr>
          <p:cNvPr id="1048645" name="Заголовок 1"/>
          <p:cNvSpPr txBox="1"/>
          <p:nvPr/>
        </p:nvSpPr>
        <p:spPr>
          <a:xfrm>
            <a:off x="6598670" y="4619378"/>
            <a:ext cx="5092337" cy="967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>
                <a:latin typeface="Book Antiqua" panose="02040602050305030304" pitchFamily="18" charset="0"/>
              </a:rPr>
              <a:t>  МЕСТО ПРОВЕДЕНИЯ</a:t>
            </a:r>
            <a:endParaRPr lang="ru-RU" sz="2200" dirty="0"/>
          </a:p>
        </p:txBody>
      </p:sp>
      <p:sp>
        <p:nvSpPr>
          <p:cNvPr id="1048646" name="Объект 2"/>
          <p:cNvSpPr txBox="1"/>
          <p:nvPr/>
        </p:nvSpPr>
        <p:spPr>
          <a:xfrm>
            <a:off x="6598670" y="5378628"/>
            <a:ext cx="4941111" cy="1138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dirty="0">
                <a:latin typeface="Book Antiqua" panose="02040602050305030304" pitchFamily="18" charset="0"/>
              </a:rPr>
              <a:t>  </a:t>
            </a:r>
            <a:r>
              <a:rPr lang="ru-RU" sz="2000" dirty="0" smtClean="0">
                <a:latin typeface="Book Antiqua" panose="02040602050305030304" pitchFamily="18" charset="0"/>
              </a:rPr>
              <a:t>    </a:t>
            </a:r>
            <a:r>
              <a:rPr lang="ru-RU" sz="2000" dirty="0">
                <a:latin typeface="Book Antiqua" panose="02040602050305030304" pitchFamily="18" charset="0"/>
              </a:rPr>
              <a:t>г. Белгород, Парк Памяти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5B2258F-6D1A-59FB-02CB-15D9D48EA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049"/>
            <a:ext cx="10097944" cy="6494399"/>
          </a:xfrm>
          <a:prstGeom prst="rect">
            <a:avLst/>
          </a:prstGeom>
        </p:spPr>
      </p:pic>
      <p:sp>
        <p:nvSpPr>
          <p:cNvPr id="1048647" name="Объект 2"/>
          <p:cNvSpPr>
            <a:spLocks noGrp="1"/>
          </p:cNvSpPr>
          <p:nvPr>
            <p:ph idx="1"/>
          </p:nvPr>
        </p:nvSpPr>
        <p:spPr>
          <a:xfrm>
            <a:off x="426720" y="712430"/>
            <a:ext cx="11443062" cy="9867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RU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редполагаемая карта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проекта, </a:t>
            </a:r>
            <a:r>
              <a:rPr lang="ru-RU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тематические площадки – шатры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каждый из которых будет погружать в историю одного из периодов </a:t>
            </a:r>
            <a:r>
              <a:rPr lang="ru-RU" sz="16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Белгородчины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Фестиваль будет проходить в </a:t>
            </a:r>
            <a:r>
              <a:rPr lang="ru-RU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Парке Памяти, г. Белгород.</a:t>
            </a:r>
            <a:endParaRPr lang="ru-RU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48648" name="Заголовок 1"/>
          <p:cNvSpPr txBox="1"/>
          <p:nvPr/>
        </p:nvSpPr>
        <p:spPr>
          <a:xfrm>
            <a:off x="1576991" y="6550"/>
            <a:ext cx="9142520" cy="965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latin typeface="Book Antiqua" panose="02040602050305030304" pitchFamily="18" charset="0"/>
              </a:rPr>
              <a:t>ПРЕДПОЛАГАЕМОЕ МЕСТО ПРОВЕДЕНИЯ</a:t>
            </a:r>
            <a:endParaRPr lang="ru-RU" sz="2800" dirty="0"/>
          </a:p>
        </p:txBody>
      </p:sp>
      <p:sp>
        <p:nvSpPr>
          <p:cNvPr id="6" name="Объект 2">
            <a:extLst>
              <a:ext uri="{FF2B5EF4-FFF2-40B4-BE49-F238E27FC236}">
                <a16:creationId xmlns="" xmlns:a16="http://schemas.microsoft.com/office/drawing/2014/main" id="{AA807A35-7BBC-AC1A-9B11-19EDA2671446}"/>
              </a:ext>
            </a:extLst>
          </p:cNvPr>
          <p:cNvSpPr txBox="1">
            <a:spLocks/>
          </p:cNvSpPr>
          <p:nvPr/>
        </p:nvSpPr>
        <p:spPr>
          <a:xfrm>
            <a:off x="7759336" y="2229389"/>
            <a:ext cx="4193173" cy="3901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Кочевые народы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Белгородская засечная черта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Российская Империя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Октябрьская революция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События ВОВ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СВО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Шатёр для сотрудников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Рисунок 15"/>
          <p:cNvPicPr>
            <a:picLocks noChangeAspect="1"/>
          </p:cNvPicPr>
          <p:nvPr/>
        </p:nvPicPr>
        <p:blipFill rotWithShape="1">
          <a:blip r:embed="rId2"/>
          <a:srcRect t="9343" b="1565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97165" name="Picture 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0150" y="937527"/>
            <a:ext cx="4282440" cy="242499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166" name="Picture 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97759" y="937794"/>
            <a:ext cx="4254427" cy="244505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167" name="Picture 3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9299" y="3761045"/>
            <a:ext cx="4131346" cy="264817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168" name="Picture 3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42060" y="3761045"/>
            <a:ext cx="4198620" cy="2689248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54" name="TextBox 2"/>
          <p:cNvSpPr txBox="1">
            <a:spLocks noChangeArrowheads="1"/>
          </p:cNvSpPr>
          <p:nvPr/>
        </p:nvSpPr>
        <p:spPr bwMode="auto">
          <a:xfrm>
            <a:off x="144780" y="291196"/>
            <a:ext cx="1166622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600" b="1" dirty="0" smtClean="0">
                <a:latin typeface="Book Antiqua" panose="02040602050305030304" pitchFamily="18" charset="0"/>
              </a:rPr>
              <a:t>ПРИМЕРНОЕ СОДЕРЖАНИЕ КАЖДОГО ШАТРА</a:t>
            </a:r>
            <a:endParaRPr lang="ru-RU" altLang="ru-RU" sz="3600" b="1" dirty="0"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7094" y="3423660"/>
            <a:ext cx="3128130" cy="28004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651855" y="3385395"/>
            <a:ext cx="2758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Book Antiqua" panose="02040602050305030304" pitchFamily="18" charset="0"/>
              </a:rPr>
              <a:t>            </a:t>
            </a:r>
            <a:r>
              <a:rPr lang="ru-RU" b="1" dirty="0">
                <a:latin typeface="Book Antiqua" panose="02040602050305030304" pitchFamily="18" charset="0"/>
              </a:rPr>
              <a:t>Предметы быта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84" y="6450293"/>
            <a:ext cx="31273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15311" y="6397053"/>
            <a:ext cx="301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Book Antiqua" panose="02040602050305030304" pitchFamily="18" charset="0"/>
              </a:rPr>
              <a:t>      </a:t>
            </a:r>
            <a:r>
              <a:rPr lang="ru-RU" b="1" dirty="0">
                <a:latin typeface="Book Antiqua" panose="02040602050305030304" pitchFamily="18" charset="0"/>
              </a:rPr>
              <a:t>Исторические записи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855" y="6478767"/>
            <a:ext cx="31273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17094" y="6434440"/>
            <a:ext cx="3062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Book Antiqua" panose="02040602050305030304" pitchFamily="18" charset="0"/>
              </a:rPr>
              <a:t>   </a:t>
            </a:r>
            <a:r>
              <a:rPr lang="ru-RU" b="1" dirty="0">
                <a:latin typeface="Book Antiqua" panose="02040602050305030304" pitchFamily="18" charset="0"/>
              </a:rPr>
              <a:t>Исторические костюмы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277" y="3420805"/>
            <a:ext cx="3488371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46277" y="3391713"/>
            <a:ext cx="3681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Book Antiqua" panose="02040602050305030304" pitchFamily="18" charset="0"/>
              </a:rPr>
              <a:t>Реконструкции вооружения</a:t>
            </a:r>
            <a:endParaRPr lang="ru-RU" b="1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7563"/>
            <a:ext cx="12030434" cy="989647"/>
          </a:xfrm>
        </p:spPr>
        <p:txBody>
          <a:bodyPr>
            <a:normAutofit/>
          </a:bodyPr>
          <a:lstStyle/>
          <a:p>
            <a:pPr algn="ctr"/>
            <a:r>
              <a:rPr lang="ru-RU" sz="3700" b="1" dirty="0">
                <a:latin typeface="Book Antiqua" panose="02040602050305030304" pitchFamily="18" charset="0"/>
              </a:rPr>
              <a:t>Интерактивные мероприятия нашего фестиваля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07034" y="1137649"/>
            <a:ext cx="4012627" cy="560278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Book Antiqua" panose="02040602050305030304" pitchFamily="18" charset="0"/>
              </a:rPr>
              <a:t>Разговоры  с ветеранами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Book Antiqua" panose="02040602050305030304" pitchFamily="18" charset="0"/>
              </a:rPr>
              <a:t>Квесты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Book Antiqua" panose="02040602050305030304" pitchFamily="18" charset="0"/>
              </a:rPr>
              <a:t>Викторины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Book Antiqua" panose="02040602050305030304" pitchFamily="18" charset="0"/>
              </a:rPr>
              <a:t>Катание на лошадях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Book Antiqua" panose="02040602050305030304" pitchFamily="18" charset="0"/>
              </a:rPr>
              <a:t>Бой казаков на шашках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Book Antiqua" panose="02040602050305030304" pitchFamily="18" charset="0"/>
              </a:rPr>
              <a:t>Написание писем участникам СВО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Book Antiqua" panose="02040602050305030304" pitchFamily="18" charset="0"/>
              </a:rPr>
              <a:t>Управление </a:t>
            </a:r>
            <a:r>
              <a:rPr lang="ru-RU" sz="2400" dirty="0" smtClean="0">
                <a:latin typeface="Book Antiqua" panose="02040602050305030304" pitchFamily="18" charset="0"/>
              </a:rPr>
              <a:t>танками на радиоуправлении</a:t>
            </a:r>
            <a:endParaRPr lang="ru-RU" sz="2400" dirty="0">
              <a:latin typeface="Book Antiqua" panose="0204060205030503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Book Antiqua" panose="02040602050305030304" pitchFamily="18" charset="0"/>
              </a:rPr>
              <a:t>К</a:t>
            </a:r>
            <a:r>
              <a:rPr lang="ru-RU" sz="2400" dirty="0" smtClean="0">
                <a:latin typeface="Book Antiqua" panose="02040602050305030304" pitchFamily="18" charset="0"/>
              </a:rPr>
              <a:t>онкурс </a:t>
            </a:r>
            <a:r>
              <a:rPr lang="ru-RU" sz="2400" dirty="0">
                <a:latin typeface="Book Antiqua" panose="02040602050305030304" pitchFamily="18" charset="0"/>
              </a:rPr>
              <a:t>тематических </a:t>
            </a:r>
            <a:r>
              <a:rPr lang="ru-RU" sz="2400" dirty="0" smtClean="0">
                <a:latin typeface="Book Antiqua" panose="02040602050305030304" pitchFamily="18" charset="0"/>
              </a:rPr>
              <a:t>костюмов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Book Antiqua" panose="02040602050305030304" pitchFamily="18" charset="0"/>
              </a:rPr>
              <a:t>Мастер-классы</a:t>
            </a:r>
            <a:endParaRPr lang="ru-RU" sz="2400" dirty="0">
              <a:latin typeface="Book Antiqua" panose="0204060205030503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7032F7C-A1BE-E086-E75F-D1E270C260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5317">
            <a:off x="369020" y="1123992"/>
            <a:ext cx="2540826" cy="1693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1C5A9F0-63E6-182A-72C1-617E6DA3B6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4370">
            <a:off x="7753097" y="1185882"/>
            <a:ext cx="2537554" cy="1693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5CCFDB1-2EEE-4530-4F92-A557D888DE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16">
            <a:off x="1387021" y="2579702"/>
            <a:ext cx="2469509" cy="1646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F04BDB6-F778-A815-3742-DF8CCCB662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3378">
            <a:off x="9247586" y="2377852"/>
            <a:ext cx="2628708" cy="1752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8CD7678-1DAD-9417-85A6-7724D6C5E4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1855">
            <a:off x="245988" y="4074765"/>
            <a:ext cx="2774190" cy="1560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898A6091-5B28-797B-ED1E-7E3B041780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596">
            <a:off x="1730567" y="5083391"/>
            <a:ext cx="1988052" cy="1491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9D6B5162-DDAB-4B53-743B-E99AA0B74B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9490" flipH="1">
            <a:off x="7998450" y="3829968"/>
            <a:ext cx="2596457" cy="1728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09F2E6E-E5DB-3A99-10ED-74573AB67B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908">
            <a:off x="9635594" y="5078472"/>
            <a:ext cx="2121824" cy="1493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737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1229</Words>
  <Application>Microsoft Office PowerPoint</Application>
  <PresentationFormat>Произвольный</PresentationFormat>
  <Paragraphs>433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ИСТОРИКО – ПАТРИОТИЧЕСКИЙ ФЕСТИВАЛЬ  «ЛЕНТА ВРЕМЕНИ»</vt:lpstr>
      <vt:lpstr>«Народ, не знающий своего прошлого, не имеет будущего»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Интерактивные мероприятия нашего фестиваля</vt:lpstr>
      <vt:lpstr>Презентация PowerPoint</vt:lpstr>
      <vt:lpstr>                           РИСКИ ПРОЕКТА</vt:lpstr>
      <vt:lpstr>Презентация PowerPoint</vt:lpstr>
      <vt:lpstr>Презентация PowerPoint</vt:lpstr>
      <vt:lpstr>                   ПИСЬМА ПОДДЕРЖКИ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ИСТОРИКО – ПАТРИОТИЧЕСКИЙ ФЕСТИВАЛЬ  «ЛЕНТА ВРЕМЕНИ»</dc:title>
  <dc:creator>dizajner3</dc:creator>
  <cp:lastModifiedBy>Dasha</cp:lastModifiedBy>
  <cp:revision>113</cp:revision>
  <dcterms:created xsi:type="dcterms:W3CDTF">2023-07-04T06:04:04Z</dcterms:created>
  <dcterms:modified xsi:type="dcterms:W3CDTF">2023-07-14T12:45:52Z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f3fb85379ed0494c8686a7b222d02a83</vt:lpwstr>
  </property>
</Properties>
</file>