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</p:sldMasterIdLst>
  <p:notesMasterIdLst>
    <p:notesMasterId r:id="rId20"/>
  </p:notesMasterIdLst>
  <p:sldIdLst>
    <p:sldId id="256" r:id="rId2"/>
    <p:sldId id="260" r:id="rId3"/>
    <p:sldId id="350" r:id="rId4"/>
    <p:sldId id="280" r:id="rId5"/>
    <p:sldId id="259" r:id="rId6"/>
    <p:sldId id="344" r:id="rId7"/>
    <p:sldId id="282" r:id="rId8"/>
    <p:sldId id="266" r:id="rId9"/>
    <p:sldId id="349" r:id="rId10"/>
    <p:sldId id="343" r:id="rId11"/>
    <p:sldId id="257" r:id="rId12"/>
    <p:sldId id="288" r:id="rId13"/>
    <p:sldId id="342" r:id="rId14"/>
    <p:sldId id="263" r:id="rId15"/>
    <p:sldId id="261" r:id="rId16"/>
    <p:sldId id="258" r:id="rId17"/>
    <p:sldId id="348" r:id="rId18"/>
    <p:sldId id="270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B35D03-DD07-4CD3-B9F8-3A41FD623BAA}">
  <a:tblStyle styleId="{C7B35D03-DD07-4CD3-B9F8-3A41FD623B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d4db157b9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d4db157b9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643cbc4f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e643cbc4f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e643cbc4f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e643cbc4f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d3c3787e4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d3c3787e4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e468db4b0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e468db4b0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d3c3787e4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d3c3787e4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e468db4b04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e468db4b04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e643cbc4f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e643cbc4f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e643cbc4f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e643cbc4f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e468db4b04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e468db4b04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d4db157b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d4db157b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4db157b90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4db157b90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d4db157b9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d4db157b9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0900" y="2715863"/>
            <a:ext cx="40005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550" y="184925"/>
            <a:ext cx="3262450" cy="25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913" y="-438012"/>
            <a:ext cx="240982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910775" y="206125"/>
            <a:ext cx="4339950" cy="31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941800" y="2746450"/>
            <a:ext cx="1733750" cy="39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53325" y="1452750"/>
            <a:ext cx="7237500" cy="18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40125" y="3266850"/>
            <a:ext cx="6063900" cy="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698700" y="376250"/>
            <a:ext cx="1812850" cy="14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093575" y="70425"/>
            <a:ext cx="1209425" cy="15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02858">
            <a:off x="3893650" y="3376778"/>
            <a:ext cx="1271700" cy="308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97155">
            <a:off x="5301490" y="3580353"/>
            <a:ext cx="2002458" cy="455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4734819">
            <a:off x="6034912" y="1086136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60750">
            <a:off x="3687884" y="2197658"/>
            <a:ext cx="2002458" cy="455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112" y="425231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7092837" y="4248586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688291">
            <a:off x="2466517" y="4229545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911836">
            <a:off x="4981222" y="5002136"/>
            <a:ext cx="1697478" cy="164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60750">
            <a:off x="6283059" y="2987283"/>
            <a:ext cx="2002458" cy="455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351762" y="2236811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00296">
            <a:off x="6369868" y="683844"/>
            <a:ext cx="2386824" cy="438138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 flipH="1">
            <a:off x="1117500" y="838200"/>
            <a:ext cx="6909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4734819">
            <a:off x="-861188" y="1086136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012" y="425231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196737" y="4248586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60750">
            <a:off x="-1204804" y="1537658"/>
            <a:ext cx="2002458" cy="455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6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 txBox="1">
            <a:spLocks noGrp="1"/>
          </p:cNvSpPr>
          <p:nvPr>
            <p:ph type="title"/>
          </p:nvPr>
        </p:nvSpPr>
        <p:spPr>
          <a:xfrm>
            <a:off x="909500" y="2823375"/>
            <a:ext cx="2169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0" name="Google Shape;330;p34"/>
          <p:cNvSpPr txBox="1">
            <a:spLocks noGrp="1"/>
          </p:cNvSpPr>
          <p:nvPr>
            <p:ph type="subTitle" idx="1"/>
          </p:nvPr>
        </p:nvSpPr>
        <p:spPr>
          <a:xfrm>
            <a:off x="909500" y="3222500"/>
            <a:ext cx="21696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4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4"/>
          <p:cNvSpPr txBox="1">
            <a:spLocks noGrp="1"/>
          </p:cNvSpPr>
          <p:nvPr>
            <p:ph type="title" idx="3"/>
          </p:nvPr>
        </p:nvSpPr>
        <p:spPr>
          <a:xfrm>
            <a:off x="3487200" y="2823375"/>
            <a:ext cx="2169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subTitle" idx="4"/>
          </p:nvPr>
        </p:nvSpPr>
        <p:spPr>
          <a:xfrm>
            <a:off x="3487200" y="3222500"/>
            <a:ext cx="21696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title" idx="5"/>
          </p:nvPr>
        </p:nvSpPr>
        <p:spPr>
          <a:xfrm>
            <a:off x="6064900" y="2823375"/>
            <a:ext cx="2169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5" name="Google Shape;335;p34"/>
          <p:cNvSpPr txBox="1">
            <a:spLocks noGrp="1"/>
          </p:cNvSpPr>
          <p:nvPr>
            <p:ph type="subTitle" idx="6"/>
          </p:nvPr>
        </p:nvSpPr>
        <p:spPr>
          <a:xfrm>
            <a:off x="6064900" y="3222500"/>
            <a:ext cx="21696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6" name="Google Shape;33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365525" y="4494600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894996" y="3327325"/>
            <a:ext cx="1659025" cy="15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55986" flipH="1">
            <a:off x="7885512" y="311450"/>
            <a:ext cx="1328784" cy="322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8">
            <a:off x="-1988630" y="-2484802"/>
            <a:ext cx="2002458" cy="455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9305281">
            <a:off x="6956225" y="-36025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99999">
            <a:off x="6172375" y="658451"/>
            <a:ext cx="3810950" cy="27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">
            <a:off x="155678" y="1026170"/>
            <a:ext cx="1774244" cy="403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178600" y="160768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56358">
            <a:off x="5559239" y="-1676283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32425" y="2105999"/>
            <a:ext cx="2786538" cy="21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119786" y="3372335"/>
            <a:ext cx="2058291" cy="19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645600" y="369805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 flipH="1">
            <a:off x="7220750" y="3593750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58732">
            <a:off x="-399179" y="-654803"/>
            <a:ext cx="2002458" cy="4559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7018400" y="-1769425"/>
            <a:ext cx="1733750" cy="39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2143088" y="1694737"/>
            <a:ext cx="3538475" cy="20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0725" y="2721400"/>
            <a:ext cx="1666150" cy="16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597377">
            <a:off x="-1389774" y="772793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31525" y="-1746625"/>
            <a:ext cx="1446050" cy="32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0900" y="-333175"/>
            <a:ext cx="1730375" cy="159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83650" y="1533327"/>
            <a:ext cx="3776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83500" y="2353900"/>
            <a:ext cx="3777000" cy="14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905281">
            <a:off x="1835275" y="-2291450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">
            <a:off x="618850" y="-1483600"/>
            <a:ext cx="3810950" cy="27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82886">
            <a:off x="790253" y="2486470"/>
            <a:ext cx="1774245" cy="403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253475" y="3556568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511836">
            <a:off x="7354915" y="2408773"/>
            <a:ext cx="1697478" cy="1643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2" hasCustomPrompt="1"/>
          </p:nvPr>
        </p:nvSpPr>
        <p:spPr>
          <a:xfrm>
            <a:off x="1002325" y="1180055"/>
            <a:ext cx="19365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3"/>
          </p:nvPr>
        </p:nvSpPr>
        <p:spPr>
          <a:xfrm>
            <a:off x="713225" y="1825998"/>
            <a:ext cx="25149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713225" y="2182181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 hasCustomPrompt="1"/>
          </p:nvPr>
        </p:nvSpPr>
        <p:spPr>
          <a:xfrm>
            <a:off x="3603686" y="1180055"/>
            <a:ext cx="19365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5"/>
          </p:nvPr>
        </p:nvSpPr>
        <p:spPr>
          <a:xfrm>
            <a:off x="3314587" y="1825998"/>
            <a:ext cx="25149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6"/>
          </p:nvPr>
        </p:nvSpPr>
        <p:spPr>
          <a:xfrm>
            <a:off x="3314590" y="2182181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7" hasCustomPrompt="1"/>
          </p:nvPr>
        </p:nvSpPr>
        <p:spPr>
          <a:xfrm>
            <a:off x="6205050" y="1180055"/>
            <a:ext cx="19365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5915950" y="1825999"/>
            <a:ext cx="25149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9"/>
          </p:nvPr>
        </p:nvSpPr>
        <p:spPr>
          <a:xfrm>
            <a:off x="5915954" y="2182182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2303000" y="2961254"/>
            <a:ext cx="19365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/>
          </p:nvPr>
        </p:nvSpPr>
        <p:spPr>
          <a:xfrm>
            <a:off x="2013874" y="3611809"/>
            <a:ext cx="25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5"/>
          </p:nvPr>
        </p:nvSpPr>
        <p:spPr>
          <a:xfrm>
            <a:off x="2013863" y="3967993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6" hasCustomPrompt="1"/>
          </p:nvPr>
        </p:nvSpPr>
        <p:spPr>
          <a:xfrm>
            <a:off x="4904284" y="2961254"/>
            <a:ext cx="19368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7"/>
          </p:nvPr>
        </p:nvSpPr>
        <p:spPr>
          <a:xfrm>
            <a:off x="4615140" y="3611809"/>
            <a:ext cx="25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8"/>
          </p:nvPr>
        </p:nvSpPr>
        <p:spPr>
          <a:xfrm>
            <a:off x="4615137" y="3967993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95882" flipH="1">
            <a:off x="-158200" y="-709517"/>
            <a:ext cx="1572000" cy="381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06925" y="3556777"/>
            <a:ext cx="1187150" cy="153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9011">
            <a:off x="8224735" y="801160"/>
            <a:ext cx="1889979" cy="4303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7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548200" y="367320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0805">
            <a:off x="7413023" y="1140648"/>
            <a:ext cx="1572004" cy="381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77775" y="3945601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681239" y="-949837"/>
            <a:ext cx="2372929" cy="18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title" idx="2" hasCustomPrompt="1"/>
          </p:nvPr>
        </p:nvSpPr>
        <p:spPr>
          <a:xfrm>
            <a:off x="1955890" y="1156200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3"/>
          </p:nvPr>
        </p:nvSpPr>
        <p:spPr>
          <a:xfrm>
            <a:off x="1955890" y="1811680"/>
            <a:ext cx="24471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955890" y="2182175"/>
            <a:ext cx="2447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4" hasCustomPrompt="1"/>
          </p:nvPr>
        </p:nvSpPr>
        <p:spPr>
          <a:xfrm>
            <a:off x="4741010" y="1156200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 idx="5"/>
          </p:nvPr>
        </p:nvSpPr>
        <p:spPr>
          <a:xfrm>
            <a:off x="4741010" y="1811680"/>
            <a:ext cx="24471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6"/>
          </p:nvPr>
        </p:nvSpPr>
        <p:spPr>
          <a:xfrm>
            <a:off x="4741010" y="2182175"/>
            <a:ext cx="2447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title" idx="7" hasCustomPrompt="1"/>
          </p:nvPr>
        </p:nvSpPr>
        <p:spPr>
          <a:xfrm>
            <a:off x="1955890" y="2932750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 idx="8"/>
          </p:nvPr>
        </p:nvSpPr>
        <p:spPr>
          <a:xfrm>
            <a:off x="1955890" y="3588231"/>
            <a:ext cx="24471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9"/>
          </p:nvPr>
        </p:nvSpPr>
        <p:spPr>
          <a:xfrm>
            <a:off x="1955890" y="3958725"/>
            <a:ext cx="2447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title" idx="13" hasCustomPrompt="1"/>
          </p:nvPr>
        </p:nvSpPr>
        <p:spPr>
          <a:xfrm>
            <a:off x="4741010" y="2932750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 idx="14"/>
          </p:nvPr>
        </p:nvSpPr>
        <p:spPr>
          <a:xfrm>
            <a:off x="4741010" y="3588230"/>
            <a:ext cx="24471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5"/>
          </p:nvPr>
        </p:nvSpPr>
        <p:spPr>
          <a:xfrm>
            <a:off x="4741010" y="3958725"/>
            <a:ext cx="2447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8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65181">
            <a:off x="3700" y="-621650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39250">
            <a:off x="563096" y="1270047"/>
            <a:ext cx="2002458" cy="455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727850" y="-46065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26875" y="-188249"/>
            <a:ext cx="1572000" cy="20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4654575" y="1442965"/>
            <a:ext cx="3776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"/>
          </p:nvPr>
        </p:nvSpPr>
        <p:spPr>
          <a:xfrm>
            <a:off x="4654425" y="2278254"/>
            <a:ext cx="3777000" cy="14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26" name="Google Shape;12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511709">
            <a:off x="1241850" y="4271705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511836">
            <a:off x="2521265" y="2057048"/>
            <a:ext cx="1697478" cy="164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39250">
            <a:off x="1811646" y="-855003"/>
            <a:ext cx="2002458" cy="455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694950" y="3552826"/>
            <a:ext cx="1572000" cy="203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2166450" y="1904970"/>
            <a:ext cx="481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2166450" y="2661050"/>
            <a:ext cx="42417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18875"/>
            <a:ext cx="1427700" cy="13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883291">
            <a:off x="6338622" y="3279344"/>
            <a:ext cx="2569104" cy="14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6288" y="1161667"/>
            <a:ext cx="1840875" cy="17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39246">
            <a:off x="7914100" y="3060775"/>
            <a:ext cx="1733751" cy="39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276800" y="638313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597377">
            <a:off x="4625676" y="-2541707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5904" y="978148"/>
            <a:ext cx="2416825" cy="23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668799">
            <a:off x="930329" y="-1893945"/>
            <a:ext cx="2136318" cy="518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156636">
            <a:off x="2909701" y="-1582496"/>
            <a:ext cx="2002458" cy="455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643364" flipH="1">
            <a:off x="2952851" y="2578502"/>
            <a:ext cx="2002458" cy="455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72" r:id="rId10"/>
    <p:sldLayoutId id="2147483673" r:id="rId11"/>
    <p:sldLayoutId id="2147483680" r:id="rId12"/>
    <p:sldLayoutId id="2147483694" r:id="rId13"/>
    <p:sldLayoutId id="2147483695" r:id="rId14"/>
    <p:sldLayoutId id="214748369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27.jpeg"/><Relationship Id="rId5" Type="http://schemas.openxmlformats.org/officeDocument/2006/relationships/image" Target="../media/image25.jpe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image" Target="../media/image20.pn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3"/>
          <p:cNvSpPr txBox="1">
            <a:spLocks noGrp="1"/>
          </p:cNvSpPr>
          <p:nvPr>
            <p:ph type="ctrTitle"/>
          </p:nvPr>
        </p:nvSpPr>
        <p:spPr>
          <a:xfrm>
            <a:off x="865093" y="858250"/>
            <a:ext cx="7237500" cy="2614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latin typeface="Candara Light" pitchFamily="34" charset="0"/>
              </a:rPr>
              <a:t> </a:t>
            </a:r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ПРОШЛОЕ.</a:t>
            </a:r>
            <a:br>
              <a:rPr lang="ru-RU" sz="48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НАСТОЯЩЕЕ.</a:t>
            </a:r>
            <a:br>
              <a:rPr lang="ru-RU" sz="48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4800" b="1" dirty="0" smtClean="0">
                <a:latin typeface="Courier New" pitchFamily="49" charset="0"/>
                <a:cs typeface="Courier New" pitchFamily="49" charset="0"/>
              </a:rPr>
              <a:t>БУДУЩЕЕ.</a:t>
            </a:r>
            <a:endParaRPr sz="48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Рисунок 2" descr="photo_5211177549764353886_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057" y="3729482"/>
            <a:ext cx="1299018" cy="1285681"/>
          </a:xfrm>
          <a:prstGeom prst="ellipse">
            <a:avLst/>
          </a:prstGeom>
        </p:spPr>
      </p:pic>
      <p:sp>
        <p:nvSpPr>
          <p:cNvPr id="4" name="Google Shape;491;p53"/>
          <p:cNvSpPr txBox="1">
            <a:spLocks/>
          </p:cNvSpPr>
          <p:nvPr/>
        </p:nvSpPr>
        <p:spPr>
          <a:xfrm>
            <a:off x="913219" y="3208421"/>
            <a:ext cx="7308360" cy="24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M Serif Display"/>
              <a:buNone/>
              <a:tabLst/>
              <a:defRPr/>
            </a:pPr>
            <a:r>
              <a:rPr lang="ru-RU" sz="2000" dirty="0" err="1" smtClean="0">
                <a:solidFill>
                  <a:schemeClr val="dk1"/>
                </a:solidFill>
                <a:latin typeface="Courier New" pitchFamily="49" charset="0"/>
                <a:ea typeface="DM Serif Display"/>
                <a:cs typeface="Courier New" pitchFamily="49" charset="0"/>
                <a:sym typeface="DM Serif Display"/>
              </a:rPr>
              <a:t>Медиапроект</a:t>
            </a:r>
            <a:r>
              <a:rPr lang="ru-RU" sz="2000" dirty="0" smtClean="0">
                <a:solidFill>
                  <a:schemeClr val="dk1"/>
                </a:solidFill>
                <a:latin typeface="Courier New" pitchFamily="49" charset="0"/>
                <a:ea typeface="DM Serif Display"/>
                <a:cs typeface="Courier New" pitchFamily="49" charset="0"/>
                <a:sym typeface="DM Serif Display"/>
              </a:rPr>
              <a:t> о семьях военных династий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DM Serif Display"/>
              <a:cs typeface="Courier New" pitchFamily="49" charset="0"/>
              <a:sym typeface="DM Serif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мета 3 фильма (2)_page-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26960" y="-913091"/>
            <a:ext cx="4918631" cy="695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8714" y="224725"/>
          <a:ext cx="8547313" cy="4672739"/>
        </p:xfrm>
        <a:graphic>
          <a:graphicData uri="http://schemas.openxmlformats.org/drawingml/2006/table">
            <a:tbl>
              <a:tblPr firstRow="1" bandRow="1">
                <a:tableStyleId>{C7B35D03-DD07-4CD3-B9F8-3A41FD623BAA}</a:tableStyleId>
              </a:tblPr>
              <a:tblGrid>
                <a:gridCol w="267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1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7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Риск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Предупреждение наступления рисков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Действие в случае наступления</a:t>
                      </a:r>
                      <a:r>
                        <a:rPr lang="ru-RU" baseline="0" dirty="0" smtClean="0"/>
                        <a:t> риска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0827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Финансовый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Из-за роста цен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или иных внешних факторов стоимость проекта может оказаться больше, чем заложено в бюджете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Поиск дополнительных источников финансирования и налаживание отношений с ними, а также партнеров, готовых сотрудничать по бартеру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Поиск дополнительных источников финансирования и налаживание отношений с ними, а также поиск партнеров, способных сотрудничать по бартеру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724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Временной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Вероятность того, что на выполнение задач в проекте уйдет больше времени, чем запланировано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Закладывание дополнительного времени для каждого блока работы 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контент-плана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Пересмотр поставленных задач, коррекция целей и путей их достижения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373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Отсутствие героев для съёмки фильмов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Вероятность того, что герой интервью может отказаться от съемки фильма,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команда не сможет найти нужных героев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Разработка дополнительного 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контент-плана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Реализация дополнительного 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контент-плана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/поиск новых героев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" name="Google Shape;953;p85"/>
          <p:cNvGraphicFramePr/>
          <p:nvPr/>
        </p:nvGraphicFramePr>
        <p:xfrm>
          <a:off x="697830" y="0"/>
          <a:ext cx="7804485" cy="5211810"/>
        </p:xfrm>
        <a:graphic>
          <a:graphicData uri="http://schemas.openxmlformats.org/drawingml/2006/table">
            <a:tbl>
              <a:tblPr>
                <a:noFill/>
                <a:tableStyleId>{C7B35D03-DD07-4CD3-B9F8-3A41FD623BAA}</a:tableStyleId>
              </a:tblPr>
              <a:tblGrid>
                <a:gridCol w="280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6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19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Даты</a:t>
                      </a:r>
                      <a:endParaRPr sz="20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Мероприятие</a:t>
                      </a:r>
                      <a:endParaRPr sz="20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Ответственный</a:t>
                      </a:r>
                      <a:endParaRPr sz="20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01.09.2024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Начало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реализации проекта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Вся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команда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2</a:t>
                      </a:r>
                      <a:endParaRPr sz="16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01.09.2024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– 30.09.2024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Сбор информации о семьях Героев Великой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Отечественной войны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и СВО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Пушкарева Дарья, Покусаева </a:t>
                      </a:r>
                      <a:r>
                        <a:rPr lang="ru-RU" sz="1400" dirty="0" err="1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Ариана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3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01.09.2024 – 15.09.2024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Создание </a:t>
                      </a:r>
                      <a:r>
                        <a:rPr lang="ru-RU" sz="1400" dirty="0" err="1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мерча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Коротких Александра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38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4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01.09.2024 – 15.09.2024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Составление </a:t>
                      </a:r>
                      <a:r>
                        <a:rPr lang="ru-RU" sz="1400" dirty="0" err="1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контент-плана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для социальных сетей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Коротких Александра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9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5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25.09.2024 – 30.09.2024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Определение героев интервью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Реутова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Вероника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22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6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30.09.2024 – 30.10.2024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Работа над дизайном и содержанием фильмов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Жукова Елизавета,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Покусаева </a:t>
                      </a:r>
                      <a:r>
                        <a:rPr lang="ru-RU" sz="1400" baseline="0" dirty="0" err="1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Ариана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2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7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30.09.2024 – 30.10.2024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Поиск дополнительных источников финансирования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Пушкарева Дарья, Коротких Александра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6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8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30.09.2024 – 30.11.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Работа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над сценарием, доработка сюжета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Реутова Вероника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" name="Google Shape;953;p85"/>
          <p:cNvGraphicFramePr/>
          <p:nvPr/>
        </p:nvGraphicFramePr>
        <p:xfrm>
          <a:off x="737936" y="104274"/>
          <a:ext cx="7804485" cy="4937490"/>
        </p:xfrm>
        <a:graphic>
          <a:graphicData uri="http://schemas.openxmlformats.org/drawingml/2006/table">
            <a:tbl>
              <a:tblPr>
                <a:noFill/>
                <a:tableStyleId>{C7B35D03-DD07-4CD3-B9F8-3A41FD623BAA}</a:tableStyleId>
              </a:tblPr>
              <a:tblGrid>
                <a:gridCol w="41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9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9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8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30.10.2024 – 30.11.2024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Согласование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дат съёмок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Пушкарева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Дарья, Покусаева </a:t>
                      </a:r>
                      <a:r>
                        <a:rPr lang="ru-RU" sz="1400" baseline="0" dirty="0" err="1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Ариана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9</a:t>
                      </a:r>
                      <a:endParaRPr sz="16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30.11.2024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– 30.04.2025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Съёмка и монтаж фильмов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Вся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команда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0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10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09.05.2025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Выпуск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премьерного фильма 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Вся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команда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9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11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09.05.2025 – 30.06.2025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Продвижение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первого фильма и сообщества в ВК</a:t>
                      </a:r>
                      <a:endParaRPr lang="ru-RU" sz="1400" dirty="0" smtClean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Коротких Александра, Покусаева </a:t>
                      </a:r>
                      <a:r>
                        <a:rPr lang="ru-RU" sz="1400" dirty="0" err="1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Ариана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12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12.07.2025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Выпуск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второго фильма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Вся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команда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22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13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12.07.2025 – 30.08.2025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Продвижение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второго фильма и сообщества в ВК</a:t>
                      </a:r>
                      <a:endParaRPr lang="ru-RU" sz="1400" dirty="0" smtClean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Жукова Елизавета,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Реутова Вероника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14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05.08.2025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Выпуск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третьего фильма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Вся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команда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6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15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05.08.2025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– 30.08.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2024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Продвижение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третьего фильма и сообщества в ВК</a:t>
                      </a:r>
                      <a:endParaRPr lang="ru-RU" sz="1400" dirty="0" smtClean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Пушкарева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Дарья, Коротких Александра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8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latin typeface="Karla"/>
                          <a:ea typeface="Karla"/>
                          <a:cs typeface="Karla"/>
                          <a:sym typeface="Karla"/>
                        </a:rPr>
                        <a:t>16</a:t>
                      </a:r>
                      <a:endParaRPr sz="1600" dirty="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05.08.2025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– 05.09.2025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Подготовка отчётов,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сбор обратной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связи в социальных сетях</a:t>
                      </a:r>
                      <a:endParaRPr lang="ru-RU" sz="1400" dirty="0" smtClean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Вся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команда</a:t>
                      </a:r>
                      <a:endParaRPr sz="1400" dirty="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0"/>
          <p:cNvSpPr txBox="1">
            <a:spLocks noGrp="1"/>
          </p:cNvSpPr>
          <p:nvPr>
            <p:ph type="title"/>
          </p:nvPr>
        </p:nvSpPr>
        <p:spPr>
          <a:xfrm>
            <a:off x="1337291" y="130415"/>
            <a:ext cx="6357618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err="1" smtClean="0">
                <a:latin typeface="Courier New" pitchFamily="49" charset="0"/>
                <a:cs typeface="Courier New" pitchFamily="49" charset="0"/>
              </a:rPr>
              <a:t>Контент-план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проекта «Прошлое. Настоящее. Будущее.»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Рисунок 5" descr="NBx-mW_qrco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870" y="2083554"/>
            <a:ext cx="2788726" cy="2788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8"/>
          <p:cNvSpPr txBox="1">
            <a:spLocks noGrp="1"/>
          </p:cNvSpPr>
          <p:nvPr>
            <p:ph type="title"/>
          </p:nvPr>
        </p:nvSpPr>
        <p:spPr>
          <a:xfrm>
            <a:off x="4701071" y="1208867"/>
            <a:ext cx="3776700" cy="1400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Продвижение</a:t>
            </a:r>
            <a:endParaRPr sz="4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47" name="Google Shape;547;p58"/>
          <p:cNvSpPr txBox="1">
            <a:spLocks noGrp="1"/>
          </p:cNvSpPr>
          <p:nvPr>
            <p:ph type="subTitle" idx="1"/>
          </p:nvPr>
        </p:nvSpPr>
        <p:spPr>
          <a:xfrm>
            <a:off x="4254283" y="2138767"/>
            <a:ext cx="4602997" cy="2231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Внедрение фильмов в образовательный процесс путем сотрудничества             с Министерством образования              и Министерством культуры Белгородской области</a:t>
            </a:r>
          </a:p>
          <a:p>
            <a:pPr marL="0" lvl="0" indent="0" algn="l">
              <a:buFont typeface="Wingdings" pitchFamily="2" charset="2"/>
              <a:buChar char="Ø"/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Показ фильмов в ЦМИ г. Белгорода       и в Музее народной культуры</a:t>
            </a:r>
          </a:p>
          <a:p>
            <a:pPr marL="0" lvl="0" indent="0" algn="l">
              <a:buFont typeface="Wingdings" pitchFamily="2" charset="2"/>
              <a:buChar char="Ø"/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Публикация фильмов на страницах партнеров проекта</a:t>
            </a:r>
          </a:p>
          <a:p>
            <a:pPr marL="0" lvl="0" indent="0" algn="l">
              <a:buFont typeface="Wingdings" pitchFamily="2" charset="2"/>
              <a:buChar char="Ø"/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Показ фильмов в Парке Победы</a:t>
            </a:r>
            <a:endParaRPr sz="14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5"/>
          <p:cNvSpPr txBox="1">
            <a:spLocks noGrp="1"/>
          </p:cNvSpPr>
          <p:nvPr>
            <p:ph type="title"/>
          </p:nvPr>
        </p:nvSpPr>
        <p:spPr>
          <a:xfrm>
            <a:off x="705475" y="9299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Команда проекта</a:t>
            </a:r>
            <a:endParaRPr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05" name="Google Shape;505;p55"/>
          <p:cNvSpPr txBox="1">
            <a:spLocks noGrp="1"/>
          </p:cNvSpPr>
          <p:nvPr>
            <p:ph type="title" idx="3"/>
          </p:nvPr>
        </p:nvSpPr>
        <p:spPr>
          <a:xfrm>
            <a:off x="317715" y="1825998"/>
            <a:ext cx="2778674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Пушкарева Дарья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06" name="Google Shape;506;p55"/>
          <p:cNvSpPr txBox="1">
            <a:spLocks noGrp="1"/>
          </p:cNvSpPr>
          <p:nvPr>
            <p:ph type="subTitle" idx="1"/>
          </p:nvPr>
        </p:nvSpPr>
        <p:spPr>
          <a:xfrm>
            <a:off x="473001" y="2197679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Руководитель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08" name="Google Shape;508;p55"/>
          <p:cNvSpPr txBox="1">
            <a:spLocks noGrp="1"/>
          </p:cNvSpPr>
          <p:nvPr>
            <p:ph type="title" idx="5"/>
          </p:nvPr>
        </p:nvSpPr>
        <p:spPr>
          <a:xfrm>
            <a:off x="3231396" y="1833748"/>
            <a:ext cx="2960176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Покусаева </a:t>
            </a:r>
            <a:r>
              <a:rPr lang="ru-RU" dirty="0" err="1" smtClean="0">
                <a:latin typeface="Courier New" pitchFamily="49" charset="0"/>
                <a:cs typeface="Courier New" pitchFamily="49" charset="0"/>
              </a:rPr>
              <a:t>Ариана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09" name="Google Shape;509;p55"/>
          <p:cNvSpPr txBox="1">
            <a:spLocks noGrp="1"/>
          </p:cNvSpPr>
          <p:nvPr>
            <p:ph type="subTitle" idx="6"/>
          </p:nvPr>
        </p:nvSpPr>
        <p:spPr>
          <a:xfrm>
            <a:off x="3314590" y="2182181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Исполнитель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1" name="Google Shape;511;p55"/>
          <p:cNvSpPr txBox="1">
            <a:spLocks noGrp="1"/>
          </p:cNvSpPr>
          <p:nvPr>
            <p:ph type="title" idx="8"/>
          </p:nvPr>
        </p:nvSpPr>
        <p:spPr>
          <a:xfrm>
            <a:off x="6114081" y="1779504"/>
            <a:ext cx="3029919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Реутова Вероника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2" name="Google Shape;512;p55"/>
          <p:cNvSpPr txBox="1">
            <a:spLocks noGrp="1"/>
          </p:cNvSpPr>
          <p:nvPr>
            <p:ph type="subTitle" idx="9"/>
          </p:nvPr>
        </p:nvSpPr>
        <p:spPr>
          <a:xfrm>
            <a:off x="6194923" y="2151185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Сценарист</a:t>
            </a:r>
            <a:endParaRPr b="1" dirty="0">
              <a:latin typeface="Courier New" pitchFamily="49" charset="0"/>
              <a:cs typeface="Courier New" pitchFamily="49" charset="0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514" name="Google Shape;514;p55"/>
          <p:cNvSpPr txBox="1">
            <a:spLocks noGrp="1"/>
          </p:cNvSpPr>
          <p:nvPr>
            <p:ph type="title" idx="14"/>
          </p:nvPr>
        </p:nvSpPr>
        <p:spPr>
          <a:xfrm>
            <a:off x="1061635" y="3596310"/>
            <a:ext cx="35336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Коротких Александра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5" name="Google Shape;515;p55"/>
          <p:cNvSpPr txBox="1">
            <a:spLocks noGrp="1"/>
          </p:cNvSpPr>
          <p:nvPr>
            <p:ph type="subTitle" idx="15"/>
          </p:nvPr>
        </p:nvSpPr>
        <p:spPr>
          <a:xfrm>
            <a:off x="1688399" y="3960243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Менеджер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7" name="Google Shape;517;p55"/>
          <p:cNvSpPr txBox="1">
            <a:spLocks noGrp="1"/>
          </p:cNvSpPr>
          <p:nvPr>
            <p:ph type="title" idx="17"/>
          </p:nvPr>
        </p:nvSpPr>
        <p:spPr>
          <a:xfrm>
            <a:off x="4812224" y="3619550"/>
            <a:ext cx="29497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Жукова Елизавета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8" name="Google Shape;518;p55"/>
          <p:cNvSpPr txBox="1">
            <a:spLocks noGrp="1"/>
          </p:cNvSpPr>
          <p:nvPr>
            <p:ph type="subTitle" idx="18"/>
          </p:nvPr>
        </p:nvSpPr>
        <p:spPr>
          <a:xfrm>
            <a:off x="4963849" y="3975742"/>
            <a:ext cx="25149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Дизайнер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4" name="Рисунок 23" descr="image-03-07-24-05-23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30" y="767166"/>
            <a:ext cx="1138157" cy="1138157"/>
          </a:xfrm>
          <a:prstGeom prst="rect">
            <a:avLst/>
          </a:prstGeom>
        </p:spPr>
      </p:pic>
      <p:pic>
        <p:nvPicPr>
          <p:cNvPr id="25" name="Рисунок 24" descr="image-03-07-24-05-23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14800" y="711954"/>
            <a:ext cx="1145903" cy="1145903"/>
          </a:xfrm>
          <a:prstGeom prst="rect">
            <a:avLst/>
          </a:prstGeom>
        </p:spPr>
      </p:pic>
      <p:pic>
        <p:nvPicPr>
          <p:cNvPr id="26" name="Рисунок 25" descr="image-03-07-24-05-23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471" y="774916"/>
            <a:ext cx="1122658" cy="1122658"/>
          </a:xfrm>
          <a:prstGeom prst="rect">
            <a:avLst/>
          </a:prstGeom>
        </p:spPr>
      </p:pic>
      <p:pic>
        <p:nvPicPr>
          <p:cNvPr id="27" name="Рисунок 26" descr="image-03-07-24-05-23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468" y="2572720"/>
            <a:ext cx="1145906" cy="1145906"/>
          </a:xfrm>
          <a:prstGeom prst="rect">
            <a:avLst/>
          </a:prstGeom>
        </p:spPr>
      </p:pic>
      <p:pic>
        <p:nvPicPr>
          <p:cNvPr id="28" name="Рисунок 27" descr="image-03-07-24-05-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104" y="2557221"/>
            <a:ext cx="1200150" cy="120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1173" y="116237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Приложение</a:t>
            </a:r>
            <a:endParaRPr lang="ru-RU"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Рисунок 2" descr="photo_5204058783205157052_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261" y="2741263"/>
            <a:ext cx="2091614" cy="1898542"/>
          </a:xfrm>
          <a:prstGeom prst="rect">
            <a:avLst/>
          </a:prstGeom>
        </p:spPr>
      </p:pic>
      <p:pic>
        <p:nvPicPr>
          <p:cNvPr id="4" name="Рисунок 3" descr="photo_5204058783205157053_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1244" cy="1736556"/>
          </a:xfrm>
          <a:prstGeom prst="rect">
            <a:avLst/>
          </a:prstGeom>
        </p:spPr>
      </p:pic>
      <p:pic>
        <p:nvPicPr>
          <p:cNvPr id="5" name="Рисунок 4" descr="photo_5204058783205157052_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11" y="2820692"/>
            <a:ext cx="2166857" cy="1966839"/>
          </a:xfrm>
          <a:prstGeom prst="rect">
            <a:avLst/>
          </a:prstGeom>
        </p:spPr>
      </p:pic>
      <p:pic>
        <p:nvPicPr>
          <p:cNvPr id="6" name="Рисунок 5" descr="photo_5204058783205157051_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825" y="0"/>
            <a:ext cx="2006175" cy="1930470"/>
          </a:xfrm>
          <a:prstGeom prst="rect">
            <a:avLst/>
          </a:prstGeom>
        </p:spPr>
      </p:pic>
      <p:pic>
        <p:nvPicPr>
          <p:cNvPr id="7" name="Рисунок 6" descr="photo_5204058783205157050_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892" y="1162374"/>
            <a:ext cx="2371240" cy="1969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7"/>
          <p:cNvSpPr txBox="1">
            <a:spLocks noGrp="1"/>
          </p:cNvSpPr>
          <p:nvPr>
            <p:ph type="title"/>
          </p:nvPr>
        </p:nvSpPr>
        <p:spPr>
          <a:xfrm flipH="1">
            <a:off x="1101458" y="517357"/>
            <a:ext cx="6909000" cy="1913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Спасибо за внимание!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Рисунок 2" descr="photo_5217547896797386464_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" y="3375025"/>
            <a:ext cx="1447800" cy="1437633"/>
          </a:xfrm>
          <a:prstGeom prst="rect">
            <a:avLst/>
          </a:prstGeom>
        </p:spPr>
      </p:pic>
      <p:sp>
        <p:nvSpPr>
          <p:cNvPr id="5" name="Google Shape;702;p67"/>
          <p:cNvSpPr txBox="1">
            <a:spLocks/>
          </p:cNvSpPr>
          <p:nvPr/>
        </p:nvSpPr>
        <p:spPr>
          <a:xfrm flipH="1">
            <a:off x="559592" y="3840080"/>
            <a:ext cx="6909000" cy="191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2000" b="1" dirty="0" smtClean="0">
                <a:solidFill>
                  <a:schemeClr val="dk1"/>
                </a:solidFill>
                <a:latin typeface="Courier New" pitchFamily="49" charset="0"/>
                <a:ea typeface="DM Serif Display"/>
                <a:cs typeface="Courier New" pitchFamily="49" charset="0"/>
                <a:sym typeface="DM Serif Display"/>
              </a:rPr>
              <a:t>- наша группа </a:t>
            </a:r>
            <a:r>
              <a:rPr lang="ru-RU" sz="2000" b="1" dirty="0" err="1" smtClean="0">
                <a:solidFill>
                  <a:schemeClr val="dk1"/>
                </a:solidFill>
                <a:latin typeface="Courier New" pitchFamily="49" charset="0"/>
                <a:ea typeface="DM Serif Display"/>
                <a:cs typeface="Courier New" pitchFamily="49" charset="0"/>
                <a:sym typeface="DM Serif Display"/>
              </a:rPr>
              <a:t>ВКонтакте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DM Serif Display"/>
              <a:cs typeface="Courier New" pitchFamily="49" charset="0"/>
              <a:sym typeface="DM Serif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"/>
          <p:cNvSpPr txBox="1">
            <a:spLocks noGrp="1"/>
          </p:cNvSpPr>
          <p:nvPr>
            <p:ph type="title"/>
          </p:nvPr>
        </p:nvSpPr>
        <p:spPr>
          <a:xfrm>
            <a:off x="2567412" y="2208510"/>
            <a:ext cx="3776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latin typeface="Courier New" pitchFamily="49" charset="0"/>
                <a:cs typeface="Courier New" pitchFamily="49" charset="0"/>
              </a:rPr>
              <a:t>Цель</a:t>
            </a:r>
            <a:endParaRPr sz="28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Google Shape;540;p57"/>
          <p:cNvSpPr txBox="1">
            <a:spLocks/>
          </p:cNvSpPr>
          <p:nvPr/>
        </p:nvSpPr>
        <p:spPr>
          <a:xfrm>
            <a:off x="5003089" y="294468"/>
            <a:ext cx="3776700" cy="708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M Serif Display"/>
              <a:buNone/>
              <a:tabLst/>
              <a:defRPr/>
            </a:pPr>
            <a:r>
              <a:rPr lang="ru-RU" sz="2800" b="1" dirty="0" smtClean="0">
                <a:solidFill>
                  <a:schemeClr val="dk1"/>
                </a:solidFill>
                <a:latin typeface="Courier New" pitchFamily="49" charset="0"/>
                <a:ea typeface="DM Serif Display"/>
                <a:cs typeface="Courier New" pitchFamily="49" charset="0"/>
                <a:sym typeface="DM Serif Display"/>
              </a:rPr>
              <a:t>Проблема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76937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Средний уровень осведомленности жителей Белгородской области       о событиях Великой Отечественной войны и СВО, незаинтересованность, а также отсутствие удобного источника для получения этих знаний</a:t>
            </a:r>
            <a:endParaRPr lang="ru-RU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2272" y="2873922"/>
            <a:ext cx="4968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Создать 3 документальных фильма</a:t>
            </a:r>
          </a:p>
          <a:p>
            <a:pPr algn="ctr"/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об участниках боевых действий и молодежи, получающей образование по военной специальности, для повышения осведомленности о битвах, проходивших</a:t>
            </a:r>
          </a:p>
          <a:p>
            <a:pPr algn="ctr"/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на территории Белгородской области,</a:t>
            </a:r>
          </a:p>
          <a:p>
            <a:pPr algn="ctr"/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к 01.09.2025, обеспечив не менее      30 тысяч просмотров</a:t>
            </a:r>
            <a:endParaRPr lang="ru-RU" sz="16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267" y="130427"/>
            <a:ext cx="7717500" cy="572700"/>
          </a:xfrm>
        </p:spPr>
        <p:txBody>
          <a:bodyPr/>
          <a:lstStyle/>
          <a:p>
            <a:r>
              <a:rPr lang="ru-RU" sz="3600" b="1" dirty="0">
                <a:latin typeface="Courier New" pitchFamily="49" charset="0"/>
                <a:cs typeface="Courier New" pitchFamily="49" charset="0"/>
              </a:rPr>
              <a:t>Семья </a:t>
            </a:r>
            <a:r>
              <a:rPr lang="ru-RU" sz="3600" b="1" dirty="0" err="1">
                <a:latin typeface="Courier New" pitchFamily="49" charset="0"/>
                <a:cs typeface="Courier New" pitchFamily="49" charset="0"/>
              </a:rPr>
              <a:t>Аргентовых</a:t>
            </a:r>
            <a:r>
              <a:rPr lang="ru-RU" sz="3600" b="1" dirty="0">
                <a:latin typeface="Courier New" pitchFamily="49" charset="0"/>
                <a:cs typeface="Courier New" pitchFamily="49" charset="0"/>
              </a:rPr>
              <a:t>-Ждановых</a:t>
            </a:r>
          </a:p>
        </p:txBody>
      </p:sp>
      <p:pic>
        <p:nvPicPr>
          <p:cNvPr id="28674" name="Picture 2" descr="C:\Users\Admin\Downloads\IMG_477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907" y="977849"/>
            <a:ext cx="1932601" cy="3029608"/>
          </a:xfrm>
          <a:prstGeom prst="roundRect">
            <a:avLst/>
          </a:prstGeom>
          <a:noFill/>
        </p:spPr>
      </p:pic>
      <p:pic>
        <p:nvPicPr>
          <p:cNvPr id="28676" name="Picture 4" descr="C:\Users\Admin\Downloads\IMG_477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926" y="977849"/>
            <a:ext cx="2245002" cy="3001066"/>
          </a:xfrm>
          <a:prstGeom prst="roundRect">
            <a:avLst/>
          </a:prstGeom>
          <a:noFill/>
        </p:spPr>
      </p:pic>
      <p:pic>
        <p:nvPicPr>
          <p:cNvPr id="5" name="Рисунок 4" descr="Изображение выглядит как одежда, Человеческое лицо, человек, улыбка">
            <a:extLst>
              <a:ext uri="{FF2B5EF4-FFF2-40B4-BE49-F238E27FC236}">
                <a16:creationId xmlns:a16="http://schemas.microsoft.com/office/drawing/2014/main" id="{1103A769-1AC3-6BEE-FD85-268E4B585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049" y="1225245"/>
            <a:ext cx="3879336" cy="2135293"/>
          </a:xfrm>
          <a:prstGeom prst="roundRect">
            <a:avLst/>
          </a:prstGeom>
        </p:spPr>
      </p:pic>
      <p:pic>
        <p:nvPicPr>
          <p:cNvPr id="6" name="Рисунок 5" descr="photo_5211177549764353886_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641" y="4124178"/>
            <a:ext cx="870717" cy="861777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963DB-2F20-37E7-B3D4-2B028EFF3944}"/>
              </a:ext>
            </a:extLst>
          </p:cNvPr>
          <p:cNvSpPr txBox="1"/>
          <p:nvPr/>
        </p:nvSpPr>
        <p:spPr>
          <a:xfrm>
            <a:off x="432438" y="4007457"/>
            <a:ext cx="1868554" cy="312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ourier New" pitchFamily="49" charset="0"/>
                <a:cs typeface="Courier New" pitchFamily="49" charset="0"/>
              </a:rPr>
              <a:t>Сергей </a:t>
            </a:r>
            <a:r>
              <a:rPr lang="ru-RU" b="1" dirty="0" err="1">
                <a:latin typeface="Courier New" pitchFamily="49" charset="0"/>
                <a:cs typeface="Courier New" pitchFamily="49" charset="0"/>
              </a:rPr>
              <a:t>Аргентов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8EE05-D786-A08B-70C9-8F0DA0315BBB}"/>
              </a:ext>
            </a:extLst>
          </p:cNvPr>
          <p:cNvSpPr txBox="1"/>
          <p:nvPr/>
        </p:nvSpPr>
        <p:spPr>
          <a:xfrm>
            <a:off x="6810103" y="4009333"/>
            <a:ext cx="2023825" cy="312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ourier New" pitchFamily="49" charset="0"/>
                <a:cs typeface="Courier New" pitchFamily="49" charset="0"/>
              </a:rPr>
              <a:t>Николай </a:t>
            </a:r>
            <a:r>
              <a:rPr lang="ru-RU" b="1" dirty="0" err="1">
                <a:latin typeface="Courier New" pitchFamily="49" charset="0"/>
                <a:cs typeface="Courier New" pitchFamily="49" charset="0"/>
              </a:rPr>
              <a:t>Аргентов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15957-B0A6-903D-A598-636BD29512A9}"/>
              </a:ext>
            </a:extLst>
          </p:cNvPr>
          <p:cNvSpPr txBox="1"/>
          <p:nvPr/>
        </p:nvSpPr>
        <p:spPr>
          <a:xfrm>
            <a:off x="2826346" y="3434582"/>
            <a:ext cx="3190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Фрагмент из фильма проекта «</a:t>
            </a:r>
            <a:r>
              <a:rPr lang="ru-RU" b="1" dirty="0" err="1" smtClean="0">
                <a:latin typeface="Courier New" pitchFamily="49" charset="0"/>
                <a:cs typeface="Courier New" pitchFamily="49" charset="0"/>
              </a:rPr>
              <a:t>Прошлое.Настоящее.Будущее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7"/>
          <p:cNvSpPr txBox="1">
            <a:spLocks noGrp="1"/>
          </p:cNvSpPr>
          <p:nvPr>
            <p:ph type="title"/>
          </p:nvPr>
        </p:nvSpPr>
        <p:spPr>
          <a:xfrm>
            <a:off x="488500" y="14429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Актуальность</a:t>
            </a:r>
            <a:endParaRPr sz="3600" b="1" dirty="0">
              <a:latin typeface="Courier New" pitchFamily="49" charset="0"/>
              <a:cs typeface="Courier New" pitchFamily="49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55" name="Google Shape;855;p77"/>
          <p:cNvSpPr txBox="1">
            <a:spLocks noGrp="1"/>
          </p:cNvSpPr>
          <p:nvPr>
            <p:ph type="subTitle" idx="4294967295"/>
          </p:nvPr>
        </p:nvSpPr>
        <p:spPr>
          <a:xfrm>
            <a:off x="4107049" y="1154625"/>
            <a:ext cx="3955514" cy="1563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2024 год Указом Президента Российской Федерации объявлен Годом Семьи, а 2025 - Годом Мира и Единства в борьбе с нацизмом. В честь 80-летия Победы в Великой Отечественной войне будет создан проект для поднятия патриотизма и напоминания о важности сохранения исторической памяти</a:t>
            </a:r>
            <a:endParaRPr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56" name="Google Shape;856;p77"/>
          <p:cNvSpPr txBox="1">
            <a:spLocks noGrp="1"/>
          </p:cNvSpPr>
          <p:nvPr>
            <p:ph type="title" idx="4294967295"/>
          </p:nvPr>
        </p:nvSpPr>
        <p:spPr>
          <a:xfrm>
            <a:off x="4336469" y="3781859"/>
            <a:ext cx="19086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latin typeface="Courier New" pitchFamily="49" charset="0"/>
                <a:cs typeface="Courier New" pitchFamily="49" charset="0"/>
              </a:rPr>
              <a:t>Да</a:t>
            </a:r>
            <a:endParaRPr sz="2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58" name="Google Shape;858;p77"/>
          <p:cNvSpPr txBox="1">
            <a:spLocks noGrp="1"/>
          </p:cNvSpPr>
          <p:nvPr>
            <p:ph type="title" idx="4294967295"/>
          </p:nvPr>
        </p:nvSpPr>
        <p:spPr>
          <a:xfrm>
            <a:off x="6592794" y="3781860"/>
            <a:ext cx="19086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latin typeface="Courier New" pitchFamily="49" charset="0"/>
                <a:cs typeface="Courier New" pitchFamily="49" charset="0"/>
              </a:rPr>
              <a:t>Нет</a:t>
            </a:r>
            <a:endParaRPr sz="2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59" name="Google Shape;859;p77"/>
          <p:cNvSpPr txBox="1">
            <a:spLocks noGrp="1"/>
          </p:cNvSpPr>
          <p:nvPr>
            <p:ph type="subTitle" idx="4294967295"/>
          </p:nvPr>
        </p:nvSpPr>
        <p:spPr>
          <a:xfrm>
            <a:off x="579449" y="1863467"/>
            <a:ext cx="2264488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Интересно ли Вам изучать историю?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60" name="Google Shape;860;p77"/>
          <p:cNvSpPr txBox="1">
            <a:spLocks noGrp="1"/>
          </p:cNvSpPr>
          <p:nvPr>
            <p:ph type="title" idx="4294967295"/>
          </p:nvPr>
        </p:nvSpPr>
        <p:spPr>
          <a:xfrm>
            <a:off x="4282223" y="2935767"/>
            <a:ext cx="2041083" cy="10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dirty="0" smtClean="0">
                <a:solidFill>
                  <a:schemeClr val="dk2"/>
                </a:solidFill>
              </a:rPr>
              <a:t>9</a:t>
            </a:r>
            <a:r>
              <a:rPr lang="en" sz="5000" dirty="0" smtClean="0">
                <a:solidFill>
                  <a:schemeClr val="dk2"/>
                </a:solidFill>
              </a:rPr>
              <a:t>5</a:t>
            </a:r>
            <a:r>
              <a:rPr lang="ru-RU" sz="5000" dirty="0" smtClean="0">
                <a:solidFill>
                  <a:schemeClr val="dk2"/>
                </a:solidFill>
              </a:rPr>
              <a:t>,7</a:t>
            </a:r>
            <a:r>
              <a:rPr lang="en" sz="5000" dirty="0" smtClean="0">
                <a:solidFill>
                  <a:schemeClr val="dk2"/>
                </a:solidFill>
              </a:rPr>
              <a:t>%</a:t>
            </a:r>
            <a:endParaRPr sz="5000" dirty="0">
              <a:solidFill>
                <a:schemeClr val="dk2"/>
              </a:solidFill>
            </a:endParaRPr>
          </a:p>
        </p:txBody>
      </p:sp>
      <p:sp>
        <p:nvSpPr>
          <p:cNvPr id="862" name="Google Shape;862;p77"/>
          <p:cNvSpPr txBox="1">
            <a:spLocks noGrp="1"/>
          </p:cNvSpPr>
          <p:nvPr>
            <p:ph type="title" idx="4294967295"/>
          </p:nvPr>
        </p:nvSpPr>
        <p:spPr>
          <a:xfrm>
            <a:off x="6631539" y="2897021"/>
            <a:ext cx="1908600" cy="10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dirty="0" smtClean="0">
                <a:solidFill>
                  <a:srgbClr val="FF0000"/>
                </a:solidFill>
              </a:rPr>
              <a:t>4,3</a:t>
            </a:r>
            <a:r>
              <a:rPr lang="en" sz="5000" dirty="0" smtClean="0">
                <a:solidFill>
                  <a:srgbClr val="FF0000"/>
                </a:solidFill>
              </a:rPr>
              <a:t>%</a:t>
            </a:r>
            <a:endParaRPr sz="5000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IMG_639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7" y="2533974"/>
            <a:ext cx="2208508" cy="2208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>
            <a:spLocks noGrp="1"/>
          </p:cNvSpPr>
          <p:nvPr>
            <p:ph type="title"/>
          </p:nvPr>
        </p:nvSpPr>
        <p:spPr>
          <a:xfrm>
            <a:off x="658984" y="9779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Задачи проекта</a:t>
            </a:r>
            <a:endParaRPr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24" name="Google Shape;524;p56"/>
          <p:cNvSpPr txBox="1">
            <a:spLocks noGrp="1"/>
          </p:cNvSpPr>
          <p:nvPr>
            <p:ph type="title" idx="2"/>
          </p:nvPr>
        </p:nvSpPr>
        <p:spPr>
          <a:xfrm>
            <a:off x="824514" y="706749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urier New" pitchFamily="49" charset="0"/>
                <a:cs typeface="Courier New" pitchFamily="49" charset="0"/>
              </a:rPr>
              <a:t>01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26" name="Google Shape;526;p56"/>
          <p:cNvSpPr txBox="1">
            <a:spLocks noGrp="1"/>
          </p:cNvSpPr>
          <p:nvPr>
            <p:ph type="title" idx="4"/>
          </p:nvPr>
        </p:nvSpPr>
        <p:spPr>
          <a:xfrm>
            <a:off x="3803364" y="706750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urier New" pitchFamily="49" charset="0"/>
                <a:cs typeface="Courier New" pitchFamily="49" charset="0"/>
              </a:rPr>
              <a:t>02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28" name="Google Shape;528;p56"/>
          <p:cNvSpPr txBox="1">
            <a:spLocks noGrp="1"/>
          </p:cNvSpPr>
          <p:nvPr>
            <p:ph type="title" idx="7"/>
          </p:nvPr>
        </p:nvSpPr>
        <p:spPr>
          <a:xfrm>
            <a:off x="6696900" y="708743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urier New" pitchFamily="49" charset="0"/>
                <a:cs typeface="Courier New" pitchFamily="49" charset="0"/>
              </a:rPr>
              <a:t>03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30" name="Google Shape;530;p56"/>
          <p:cNvSpPr txBox="1">
            <a:spLocks noGrp="1"/>
          </p:cNvSpPr>
          <p:nvPr>
            <p:ph type="subTitle" idx="9"/>
          </p:nvPr>
        </p:nvSpPr>
        <p:spPr>
          <a:xfrm>
            <a:off x="1692419" y="3571267"/>
            <a:ext cx="2447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Обеспечить не менее 30 тысяч просмотров видеороликов</a:t>
            </a:r>
            <a:endParaRPr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31" name="Google Shape;531;p56"/>
          <p:cNvSpPr txBox="1">
            <a:spLocks noGrp="1"/>
          </p:cNvSpPr>
          <p:nvPr>
            <p:ph type="subTitle" idx="1"/>
          </p:nvPr>
        </p:nvSpPr>
        <p:spPr>
          <a:xfrm>
            <a:off x="271219" y="1376264"/>
            <a:ext cx="2447100" cy="1204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Создать сообщество проекта «Прошлое. Настоящее. Будущее.»       в социальной сети «</a:t>
            </a:r>
            <a:r>
              <a:rPr lang="ru-RU" sz="1400" dirty="0" err="1" smtClean="0">
                <a:latin typeface="Courier New" pitchFamily="49" charset="0"/>
                <a:cs typeface="Courier New" pitchFamily="49" charset="0"/>
              </a:rPr>
              <a:t>ВКонтакте</a:t>
            </a: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», обеспечив не менее 1000 подписчиков</a:t>
            </a:r>
            <a:endParaRPr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32" name="Google Shape;532;p56"/>
          <p:cNvSpPr txBox="1">
            <a:spLocks noGrp="1"/>
          </p:cNvSpPr>
          <p:nvPr>
            <p:ph type="subTitle" idx="6"/>
          </p:nvPr>
        </p:nvSpPr>
        <p:spPr>
          <a:xfrm>
            <a:off x="3284167" y="1345266"/>
            <a:ext cx="2447100" cy="1289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Отснять, смонтировать             и выпустить         на телеканале «Мир Белогорья»                      и в группе «</a:t>
            </a:r>
            <a:r>
              <a:rPr lang="ru-RU" sz="1400" dirty="0" err="1" smtClean="0">
                <a:latin typeface="Courier New" pitchFamily="49" charset="0"/>
                <a:cs typeface="Courier New" pitchFamily="49" charset="0"/>
              </a:rPr>
              <a:t>ВКонтакте</a:t>
            </a: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» 3 документальных фильма  к 01.09.2025</a:t>
            </a:r>
            <a:endParaRPr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33" name="Google Shape;533;p56"/>
          <p:cNvSpPr txBox="1">
            <a:spLocks noGrp="1"/>
          </p:cNvSpPr>
          <p:nvPr>
            <p:ph type="title" idx="13"/>
          </p:nvPr>
        </p:nvSpPr>
        <p:spPr>
          <a:xfrm>
            <a:off x="5554674" y="2894005"/>
            <a:ext cx="24471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Courier New" pitchFamily="49" charset="0"/>
                <a:cs typeface="Courier New" pitchFamily="49" charset="0"/>
              </a:rPr>
              <a:t>0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5</a:t>
            </a:r>
            <a:endParaRPr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35" name="Google Shape;535;p56"/>
          <p:cNvSpPr txBox="1">
            <a:spLocks noGrp="1"/>
          </p:cNvSpPr>
          <p:nvPr>
            <p:ph type="subTitle" idx="15"/>
          </p:nvPr>
        </p:nvSpPr>
        <p:spPr>
          <a:xfrm>
            <a:off x="5027729" y="3571264"/>
            <a:ext cx="2447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  <a:buSzPts val="1100"/>
            </a:pP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Получить обратную связь о степени полезности материала посредством опроса   в социальной сети «</a:t>
            </a:r>
            <a:r>
              <a:rPr lang="ru-RU" sz="1400" dirty="0" err="1" smtClean="0">
                <a:latin typeface="Courier New" pitchFamily="49" charset="0"/>
                <a:cs typeface="Courier New" pitchFamily="49" charset="0"/>
              </a:rPr>
              <a:t>ВКонтакте</a:t>
            </a: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»</a:t>
            </a:r>
            <a:endParaRPr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Google Shape;533;p56"/>
          <p:cNvSpPr txBox="1">
            <a:spLocks/>
          </p:cNvSpPr>
          <p:nvPr/>
        </p:nvSpPr>
        <p:spPr>
          <a:xfrm>
            <a:off x="2219952" y="2906921"/>
            <a:ext cx="24471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erif Display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urier New" pitchFamily="49" charset="0"/>
                <a:ea typeface="DM Serif Display"/>
                <a:cs typeface="Courier New" pitchFamily="49" charset="0"/>
                <a:sym typeface="DM Serif Display"/>
              </a:rPr>
              <a:t>04</a:t>
            </a:r>
            <a:endParaRPr kumimoji="0" lang="en" sz="4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DM Serif Display"/>
              <a:cs typeface="Courier New" pitchFamily="49" charset="0"/>
              <a:sym typeface="DM Serif Display"/>
            </a:endParaRPr>
          </a:p>
        </p:txBody>
      </p:sp>
      <p:sp>
        <p:nvSpPr>
          <p:cNvPr id="19" name="Google Shape;532;p56"/>
          <p:cNvSpPr txBox="1">
            <a:spLocks/>
          </p:cNvSpPr>
          <p:nvPr/>
        </p:nvSpPr>
        <p:spPr>
          <a:xfrm>
            <a:off x="6117775" y="1358182"/>
            <a:ext cx="24471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chemeClr val="dk1"/>
              </a:buClr>
              <a:buSzPts val="1600"/>
              <a:defRPr/>
            </a:pPr>
            <a:r>
              <a:rPr lang="ru-RU" dirty="0" smtClean="0">
                <a:latin typeface="Courier New" pitchFamily="49" charset="0"/>
                <a:cs typeface="Courier New" pitchFamily="49" charset="0"/>
              </a:rPr>
              <a:t>Привлечь к участию            в проекте            6 участников военных действий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Karla"/>
              <a:cs typeface="Courier New" pitchFamily="49" charset="0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8"/>
          <p:cNvSpPr txBox="1">
            <a:spLocks noGrp="1"/>
          </p:cNvSpPr>
          <p:nvPr>
            <p:ph type="title"/>
          </p:nvPr>
        </p:nvSpPr>
        <p:spPr>
          <a:xfrm>
            <a:off x="4677823" y="1009012"/>
            <a:ext cx="3776700" cy="1819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Целевая аудитория</a:t>
            </a:r>
            <a:endParaRPr sz="4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47" name="Google Shape;547;p58"/>
          <p:cNvSpPr txBox="1">
            <a:spLocks noGrp="1"/>
          </p:cNvSpPr>
          <p:nvPr>
            <p:ph type="subTitle" idx="1"/>
          </p:nvPr>
        </p:nvSpPr>
        <p:spPr>
          <a:xfrm>
            <a:off x="5072881" y="2471981"/>
            <a:ext cx="3777000" cy="1650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Жители Белгородской области от 14 до 65 лет, заинтересованные      в получении знаний об участниках Великой Отечественной войны       и СВО, а также молодежь из нашего региона, желающая пройти обучение военному делу</a:t>
            </a:r>
            <a:endParaRPr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IMG_63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892" y="2091267"/>
            <a:ext cx="1148013" cy="1148013"/>
          </a:xfrm>
          <a:prstGeom prst="rect">
            <a:avLst/>
          </a:prstGeom>
        </p:spPr>
      </p:pic>
      <p:sp>
        <p:nvSpPr>
          <p:cNvPr id="880" name="Google Shape;880;p79"/>
          <p:cNvSpPr txBox="1">
            <a:spLocks noGrp="1"/>
          </p:cNvSpPr>
          <p:nvPr>
            <p:ph type="subTitle" idx="1"/>
          </p:nvPr>
        </p:nvSpPr>
        <p:spPr>
          <a:xfrm>
            <a:off x="540533" y="2941760"/>
            <a:ext cx="21696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Музей народной культуры</a:t>
            </a:r>
            <a:endParaRPr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82" name="Google Shape;882;p79"/>
          <p:cNvSpPr txBox="1">
            <a:spLocks noGrp="1"/>
          </p:cNvSpPr>
          <p:nvPr>
            <p:ph type="title" idx="2"/>
          </p:nvPr>
        </p:nvSpPr>
        <p:spPr>
          <a:xfrm>
            <a:off x="432488" y="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Партнёры</a:t>
            </a:r>
            <a:endParaRPr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84" name="Google Shape;884;p79"/>
          <p:cNvSpPr txBox="1">
            <a:spLocks noGrp="1"/>
          </p:cNvSpPr>
          <p:nvPr>
            <p:ph type="subTitle" idx="4"/>
          </p:nvPr>
        </p:nvSpPr>
        <p:spPr>
          <a:xfrm>
            <a:off x="3177946" y="3043807"/>
            <a:ext cx="21696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Министерство образования</a:t>
            </a:r>
            <a:endParaRPr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86" name="Google Shape;886;p79"/>
          <p:cNvSpPr txBox="1">
            <a:spLocks noGrp="1"/>
          </p:cNvSpPr>
          <p:nvPr>
            <p:ph type="subTitle" idx="6"/>
          </p:nvPr>
        </p:nvSpPr>
        <p:spPr>
          <a:xfrm>
            <a:off x="6032816" y="1489953"/>
            <a:ext cx="21696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Музей-диорама Курская битва</a:t>
            </a:r>
            <a:endParaRPr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Google Shape;884;p79"/>
          <p:cNvSpPr txBox="1">
            <a:spLocks/>
          </p:cNvSpPr>
          <p:nvPr/>
        </p:nvSpPr>
        <p:spPr>
          <a:xfrm>
            <a:off x="3246568" y="1481932"/>
            <a:ext cx="2169600" cy="65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1200" dirty="0" smtClean="0">
                <a:solidFill>
                  <a:schemeClr val="dk1"/>
                </a:solidFill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Региональный центр выявления и поддержки одаренных детей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Karla"/>
              <a:cs typeface="Courier New" pitchFamily="49" charset="0"/>
              <a:sym typeface="Karla"/>
            </a:endParaRPr>
          </a:p>
        </p:txBody>
      </p:sp>
      <p:sp>
        <p:nvSpPr>
          <p:cNvPr id="8" name="Google Shape;886;p79"/>
          <p:cNvSpPr txBox="1">
            <a:spLocks/>
          </p:cNvSpPr>
          <p:nvPr/>
        </p:nvSpPr>
        <p:spPr>
          <a:xfrm>
            <a:off x="6048858" y="2965827"/>
            <a:ext cx="2169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1200" dirty="0" smtClean="0">
                <a:solidFill>
                  <a:schemeClr val="dk1"/>
                </a:solidFill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Министерство по делам молодёжи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Karla"/>
              <a:cs typeface="Courier New" pitchFamily="49" charset="0"/>
              <a:sym typeface="Karla"/>
            </a:endParaRPr>
          </a:p>
        </p:txBody>
      </p:sp>
      <p:sp>
        <p:nvSpPr>
          <p:cNvPr id="9" name="Google Shape;880;p79"/>
          <p:cNvSpPr txBox="1">
            <a:spLocks/>
          </p:cNvSpPr>
          <p:nvPr/>
        </p:nvSpPr>
        <p:spPr>
          <a:xfrm>
            <a:off x="476363" y="1481932"/>
            <a:ext cx="2169600" cy="50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ТРК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«Мир Белогорья»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Karla"/>
              <a:cs typeface="Courier New" pitchFamily="49" charset="0"/>
              <a:sym typeface="Karla"/>
            </a:endParaRPr>
          </a:p>
        </p:txBody>
      </p:sp>
      <p:sp>
        <p:nvSpPr>
          <p:cNvPr id="10" name="Google Shape;880;p79"/>
          <p:cNvSpPr txBox="1">
            <a:spLocks/>
          </p:cNvSpPr>
          <p:nvPr/>
        </p:nvSpPr>
        <p:spPr>
          <a:xfrm>
            <a:off x="572616" y="4466100"/>
            <a:ext cx="2169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1200" dirty="0" smtClean="0">
                <a:solidFill>
                  <a:schemeClr val="dk1"/>
                </a:solidFill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Государственный архив Белгородской области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Karla"/>
              <a:cs typeface="Courier New" pitchFamily="49" charset="0"/>
              <a:sym typeface="Karla"/>
            </a:endParaRPr>
          </a:p>
        </p:txBody>
      </p:sp>
      <p:sp>
        <p:nvSpPr>
          <p:cNvPr id="11" name="Google Shape;880;p79"/>
          <p:cNvSpPr txBox="1">
            <a:spLocks/>
          </p:cNvSpPr>
          <p:nvPr/>
        </p:nvSpPr>
        <p:spPr>
          <a:xfrm>
            <a:off x="6067035" y="4466100"/>
            <a:ext cx="2298923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ru-RU" sz="1200" noProof="0" dirty="0" smtClean="0">
                <a:solidFill>
                  <a:schemeClr val="dk1"/>
                </a:solidFill>
                <a:latin typeface="Courier New" pitchFamily="49" charset="0"/>
                <a:ea typeface="Karla"/>
                <a:cs typeface="Courier New" pitchFamily="49" charset="0"/>
                <a:sym typeface="Karla"/>
              </a:rPr>
              <a:t>Региональное отделение «Движения Первых»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urier New" pitchFamily="49" charset="0"/>
              <a:ea typeface="Karla"/>
              <a:cs typeface="Courier New" pitchFamily="49" charset="0"/>
              <a:sym typeface="Karla"/>
            </a:endParaRPr>
          </a:p>
        </p:txBody>
      </p:sp>
      <p:pic>
        <p:nvPicPr>
          <p:cNvPr id="12" name="Рисунок 11" descr="IMG_638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72" y="553455"/>
            <a:ext cx="983582" cy="983582"/>
          </a:xfrm>
          <a:prstGeom prst="rect">
            <a:avLst/>
          </a:prstGeom>
        </p:spPr>
      </p:pic>
      <p:pic>
        <p:nvPicPr>
          <p:cNvPr id="14" name="Рисунок 13" descr="IMG_638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357" y="569496"/>
            <a:ext cx="975559" cy="975559"/>
          </a:xfrm>
          <a:prstGeom prst="rect">
            <a:avLst/>
          </a:prstGeom>
        </p:spPr>
      </p:pic>
      <p:pic>
        <p:nvPicPr>
          <p:cNvPr id="15" name="Рисунок 14" descr="IMG_638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020" y="2125582"/>
            <a:ext cx="991602" cy="991602"/>
          </a:xfrm>
          <a:prstGeom prst="rect">
            <a:avLst/>
          </a:prstGeom>
        </p:spPr>
      </p:pic>
      <p:pic>
        <p:nvPicPr>
          <p:cNvPr id="18" name="Рисунок 17" descr="IMG_638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672" y="3745832"/>
            <a:ext cx="863265" cy="863265"/>
          </a:xfrm>
          <a:prstGeom prst="rect">
            <a:avLst/>
          </a:prstGeom>
        </p:spPr>
      </p:pic>
      <p:pic>
        <p:nvPicPr>
          <p:cNvPr id="19" name="Рисунок 18" descr="IMG_638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977" y="3673644"/>
            <a:ext cx="919412" cy="919412"/>
          </a:xfrm>
          <a:prstGeom prst="rect">
            <a:avLst/>
          </a:prstGeom>
        </p:spPr>
      </p:pic>
      <p:pic>
        <p:nvPicPr>
          <p:cNvPr id="20" name="Рисунок 19" descr="X7EOmUYOcQ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6070" y="551083"/>
            <a:ext cx="1066787" cy="964896"/>
          </a:xfrm>
          <a:prstGeom prst="ellipse">
            <a:avLst/>
          </a:prstGeom>
        </p:spPr>
      </p:pic>
      <p:pic>
        <p:nvPicPr>
          <p:cNvPr id="25" name="Рисунок 24" descr="photo_5217547896797386480_x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067" y="2148415"/>
            <a:ext cx="914399" cy="914399"/>
          </a:xfrm>
          <a:prstGeom prst="ellipse">
            <a:avLst/>
          </a:prstGeom>
        </p:spPr>
      </p:pic>
      <p:pic>
        <p:nvPicPr>
          <p:cNvPr id="26" name="Рисунок 25" descr="3246d6b3-b3eb-4064-bf56-de731bf0cb8d.jf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0835" y="3635465"/>
            <a:ext cx="1009765" cy="957699"/>
          </a:xfrm>
          <a:prstGeom prst="ellipse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32200" y="4563533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Министерство</a:t>
            </a:r>
          </a:p>
          <a:p>
            <a:pPr algn="ctr"/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культуры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_63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625" y="711200"/>
            <a:ext cx="1148013" cy="1148013"/>
          </a:xfrm>
          <a:prstGeom prst="rect">
            <a:avLst/>
          </a:prstGeom>
        </p:spPr>
      </p:pic>
      <p:sp>
        <p:nvSpPr>
          <p:cNvPr id="617" name="Google Shape;617;p63"/>
          <p:cNvSpPr txBox="1">
            <a:spLocks noGrp="1"/>
          </p:cNvSpPr>
          <p:nvPr>
            <p:ph type="title"/>
          </p:nvPr>
        </p:nvSpPr>
        <p:spPr>
          <a:xfrm>
            <a:off x="729267" y="11438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Письма поддержки</a:t>
            </a:r>
            <a:endParaRPr sz="3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1" name="Рисунок 20" descr="338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916" y="3313528"/>
            <a:ext cx="1278951" cy="1487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 descr="О поддержен проекта_page-0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35" y="3302956"/>
            <a:ext cx="1324344" cy="1489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 descr="Пушкаревой Д.Д._page-00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360" y="1691778"/>
            <a:ext cx="1311411" cy="1466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IMG_638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202" y="2531532"/>
            <a:ext cx="748520" cy="748520"/>
          </a:xfrm>
          <a:prstGeom prst="rect">
            <a:avLst/>
          </a:prstGeom>
        </p:spPr>
      </p:pic>
      <p:pic>
        <p:nvPicPr>
          <p:cNvPr id="8" name="Рисунок 7" descr="IMG_638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500" y="831515"/>
            <a:ext cx="863268" cy="863268"/>
          </a:xfrm>
          <a:prstGeom prst="rect">
            <a:avLst/>
          </a:prstGeom>
        </p:spPr>
      </p:pic>
      <p:pic>
        <p:nvPicPr>
          <p:cNvPr id="9" name="Рисунок 8" descr="IMG_638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50" y="2466364"/>
            <a:ext cx="824050" cy="824050"/>
          </a:xfrm>
          <a:prstGeom prst="rect">
            <a:avLst/>
          </a:prstGeom>
        </p:spPr>
      </p:pic>
      <p:pic>
        <p:nvPicPr>
          <p:cNvPr id="10" name="Рисунок 9" descr="IMG_638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7881" y="857364"/>
            <a:ext cx="863266" cy="863266"/>
          </a:xfrm>
          <a:prstGeom prst="rect">
            <a:avLst/>
          </a:prstGeom>
        </p:spPr>
      </p:pic>
      <p:pic>
        <p:nvPicPr>
          <p:cNvPr id="11" name="Рисунок 10" descr="исх 229 Прошлое настоящее20240705172256_page-000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985" y="1692395"/>
            <a:ext cx="1238550" cy="1431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МКБО_ПрошлоеНастоящееБудущее (6)_page-000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455" y="3302000"/>
            <a:ext cx="1244749" cy="1532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unnamed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8200" y="1718733"/>
            <a:ext cx="1236135" cy="1456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 descr="3246d6b3-b3eb-4064-bf56-de731bf0cb8d.jf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901" y="2453531"/>
            <a:ext cx="747299" cy="70876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930" y="0"/>
            <a:ext cx="7717500" cy="572700"/>
          </a:xfrm>
        </p:spPr>
        <p:txBody>
          <a:bodyPr/>
          <a:lstStyle/>
          <a:p>
            <a:r>
              <a:rPr lang="ru-RU" sz="3600" b="1" dirty="0" smtClean="0">
                <a:latin typeface="Courier New" pitchFamily="49" charset="0"/>
                <a:cs typeface="Courier New" pitchFamily="49" charset="0"/>
              </a:rPr>
              <a:t>Смета проекта</a:t>
            </a:r>
            <a:endParaRPr lang="ru-RU" sz="3600" b="1" dirty="0"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3029" y="847720"/>
          <a:ext cx="8357939" cy="3838454"/>
        </p:xfrm>
        <a:graphic>
          <a:graphicData uri="http://schemas.openxmlformats.org/drawingml/2006/table">
            <a:tbl>
              <a:tblPr firstRow="1" bandRow="1">
                <a:tableStyleId>{C7B35D03-DD07-4CD3-B9F8-3A41FD623BAA}</a:tableStyleId>
              </a:tblPr>
              <a:tblGrid>
                <a:gridCol w="425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155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Единица измерения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Цена за единицу</a:t>
                      </a:r>
                      <a:r>
                        <a:rPr lang="ru-RU" baseline="0" dirty="0" smtClean="0"/>
                        <a:t>, </a:t>
                      </a:r>
                      <a:r>
                        <a:rPr lang="ru-RU" baseline="0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Сумма,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340">
                <a:tc gridSpan="5"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</a:t>
                      </a:r>
                      <a:r>
                        <a:rPr lang="ru-RU" b="1" baseline="0" dirty="0" smtClean="0"/>
                        <a:t> 000</a:t>
                      </a:r>
                      <a:r>
                        <a:rPr lang="ru-RU" b="1" dirty="0" smtClean="0"/>
                        <a:t> 000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55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Стоимость изготовления 3</a:t>
                      </a:r>
                      <a:r>
                        <a:rPr lang="ru-RU" baseline="0" dirty="0" smtClean="0"/>
                        <a:t> фильмов на ТРК «Мир Белогорья»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фильм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900 000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34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Печать и покупка</a:t>
                      </a:r>
                      <a:r>
                        <a:rPr lang="ru-RU" baseline="0" dirty="0" smtClean="0"/>
                        <a:t> футболок для команды и розыгрыша (</a:t>
                      </a:r>
                      <a:r>
                        <a:rPr lang="ru-RU" baseline="0" dirty="0" err="1" smtClean="0"/>
                        <a:t>мерч</a:t>
                      </a:r>
                      <a:r>
                        <a:rPr lang="ru-RU" baseline="0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</a:t>
                      </a:r>
                      <a:r>
                        <a:rPr lang="ru-RU" dirty="0" err="1" smtClean="0"/>
                        <a:t>шт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34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</a:t>
                      </a:r>
                      <a:r>
                        <a:rPr lang="ru-RU" baseline="0" dirty="0" smtClean="0"/>
                        <a:t> на покупку в </a:t>
                      </a:r>
                      <a:r>
                        <a:rPr lang="ru-RU" baseline="0" dirty="0" err="1" smtClean="0"/>
                        <a:t>Сбермегамаркете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</a:t>
                      </a:r>
                      <a:r>
                        <a:rPr lang="ru-RU" dirty="0" err="1" smtClean="0"/>
                        <a:t>шт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14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Реклама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История/пост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ist Hepatitis Clinical Case by Slidesgo">
  <a:themeElements>
    <a:clrScheme name="Simple Light">
      <a:dk1>
        <a:srgbClr val="000000"/>
      </a:dk1>
      <a:lt1>
        <a:srgbClr val="FFFFFF"/>
      </a:lt1>
      <a:dk2>
        <a:srgbClr val="06688E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785</Words>
  <Application>Microsoft Office PowerPoint</Application>
  <PresentationFormat>Экран (16:9)</PresentationFormat>
  <Paragraphs>188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Candara Light</vt:lpstr>
      <vt:lpstr>Courier New</vt:lpstr>
      <vt:lpstr>DM Serif Display</vt:lpstr>
      <vt:lpstr>Karla</vt:lpstr>
      <vt:lpstr>Wingdings</vt:lpstr>
      <vt:lpstr>Minimalist Hepatitis Clinical Case by Slidesgo</vt:lpstr>
      <vt:lpstr> ПРОШЛОЕ. НАСТОЯЩЕЕ. БУДУЩЕЕ.</vt:lpstr>
      <vt:lpstr>Цель</vt:lpstr>
      <vt:lpstr>Семья Аргентовых-Ждановых</vt:lpstr>
      <vt:lpstr>Актуальность </vt:lpstr>
      <vt:lpstr>Задачи проекта</vt:lpstr>
      <vt:lpstr>Целевая аудитория</vt:lpstr>
      <vt:lpstr>Партнёры</vt:lpstr>
      <vt:lpstr>Письма поддержки</vt:lpstr>
      <vt:lpstr>Смета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Контент-план проекта «Прошлое. Настоящее. Будущее.»</vt:lpstr>
      <vt:lpstr>Продвижение</vt:lpstr>
      <vt:lpstr>Команда проекта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ПРОШЛОЕ. НАСТОЯЩЕЕ. БУДУЩЕЕ.</dc:title>
  <dc:creator>Admin</dc:creator>
  <cp:lastModifiedBy>user</cp:lastModifiedBy>
  <cp:revision>104</cp:revision>
  <dcterms:modified xsi:type="dcterms:W3CDTF">2024-12-19T16:46:15Z</dcterms:modified>
</cp:coreProperties>
</file>